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76" r:id="rId3"/>
    <p:sldId id="280" r:id="rId4"/>
    <p:sldId id="281" r:id="rId5"/>
    <p:sldId id="283" r:id="rId6"/>
    <p:sldId id="282" r:id="rId7"/>
    <p:sldId id="285" r:id="rId8"/>
    <p:sldId id="286" r:id="rId9"/>
    <p:sldId id="287" r:id="rId10"/>
    <p:sldId id="288" r:id="rId11"/>
    <p:sldId id="289" r:id="rId12"/>
    <p:sldId id="270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8" r:id="rId21"/>
    <p:sldId id="297" r:id="rId22"/>
    <p:sldId id="299" r:id="rId23"/>
    <p:sldId id="300" r:id="rId24"/>
    <p:sldId id="301" r:id="rId25"/>
    <p:sldId id="302" r:id="rId26"/>
    <p:sldId id="303" r:id="rId27"/>
    <p:sldId id="27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428"/>
    <a:srgbClr val="03A1A4"/>
    <a:srgbClr val="EE9524"/>
    <a:srgbClr val="E6E7E9"/>
    <a:srgbClr val="EF3078"/>
    <a:srgbClr val="D9D9D9"/>
    <a:srgbClr val="3B5998"/>
    <a:srgbClr val="26A6D1"/>
    <a:srgbClr val="E6E6E6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1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34602344623136E-2"/>
          <c:y val="7.4141879397584404E-2"/>
          <c:w val="0.81012356420113441"/>
          <c:h val="0.81387127477754351"/>
        </c:manualLayout>
      </c:layout>
      <c:pie3D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8B03F-EB71-410D-A9C3-2D2AC60C8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7EC6C-FF8E-4AAE-B6E8-226BD551F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A6717-B0C0-44C1-A7AA-8C117B3E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E5E5D-80C9-46B8-B697-9A54A575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041BB-7A72-43E2-9893-1FF9F369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8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6CB62-DE42-49E8-BA74-67778CC92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D53F0-4002-468C-A76A-D5B2444BF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49F17-23EF-4437-9DAC-2E8D15EF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3A19B-6D9A-433C-B5EF-B8E2C792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71ADC-190F-451D-9E92-EC6F2D55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051EC9-B24C-4BC9-82E4-0B3B7C3CE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198D9-BA81-4EAE-AFB9-D4959FA4F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E91E6-EDA5-4866-AE21-838EE23C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1A2FF-A882-4128-94DB-655A820A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BF748-DD2E-44B3-8F36-441D6726E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2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610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4C4-0A8A-4D97-B146-55C7A81F58C4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5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23512"/>
            <a:ext cx="6673850" cy="583372"/>
          </a:xfrm>
          <a:prstGeom prst="roundRect">
            <a:avLst>
              <a:gd name="adj" fmla="val 50000"/>
            </a:avLst>
          </a:prstGeom>
          <a:solidFill>
            <a:srgbClr val="85CC18"/>
          </a:solidFill>
        </p:spPr>
        <p:txBody>
          <a:bodyPr lIns="182880" tIns="45720" rIns="182880" bIns="0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A24D-52FD-4F8D-BEBC-2C131356AD11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5174" y="6356350"/>
            <a:ext cx="367666" cy="365125"/>
          </a:xfrm>
        </p:spPr>
        <p:txBody>
          <a:bodyPr lIns="0" rIns="0"/>
          <a:lstStyle>
            <a:lvl1pPr algn="ctr">
              <a:defRPr sz="900"/>
            </a:lvl1pPr>
          </a:lstStyle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17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42105"/>
            <a:ext cx="6673850" cy="549275"/>
          </a:xfrm>
          <a:prstGeom prst="roundRect">
            <a:avLst>
              <a:gd name="adj" fmla="val 50000"/>
            </a:avLst>
          </a:prstGeom>
          <a:solidFill>
            <a:srgbClr val="85CC18"/>
          </a:solidFill>
        </p:spPr>
        <p:txBody>
          <a:bodyPr lIns="182880" tIns="182880" bIns="18288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A24D-52FD-4F8D-BEBC-2C131356AD11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5174" y="6356350"/>
            <a:ext cx="367666" cy="365125"/>
          </a:xfrm>
        </p:spPr>
        <p:txBody>
          <a:bodyPr lIns="0" rIns="0"/>
          <a:lstStyle>
            <a:lvl1pPr algn="ctr">
              <a:defRPr sz="900"/>
            </a:lvl1pPr>
          </a:lstStyle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23893" y="1353136"/>
            <a:ext cx="1920924" cy="1920924"/>
          </a:xfrm>
          <a:prstGeom prst="flowChartConnector">
            <a:avLst/>
          </a:prstGeom>
          <a:ln w="28575">
            <a:noFill/>
            <a:prstDash val="lgDashDot"/>
          </a:ln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84738" y="1404797"/>
            <a:ext cx="1920924" cy="1920924"/>
          </a:xfrm>
          <a:prstGeom prst="flowChartConnector">
            <a:avLst/>
          </a:prstGeom>
          <a:ln w="28575">
            <a:noFill/>
            <a:prstDash val="lgDashDot"/>
          </a:ln>
        </p:spPr>
        <p:txBody>
          <a:bodyPr/>
          <a:lstStyle/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23893" y="3820880"/>
            <a:ext cx="1920924" cy="1920924"/>
          </a:xfrm>
          <a:prstGeom prst="flowChartConnector">
            <a:avLst/>
          </a:prstGeom>
          <a:ln w="28575">
            <a:noFill/>
            <a:prstDash val="lgDashDot"/>
          </a:ln>
        </p:spPr>
        <p:txBody>
          <a:bodyPr/>
          <a:lstStyle/>
          <a:p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284738" y="3895609"/>
            <a:ext cx="1920924" cy="1920924"/>
          </a:xfrm>
          <a:prstGeom prst="flowChartConnector">
            <a:avLst/>
          </a:prstGeom>
          <a:ln w="28575">
            <a:noFill/>
            <a:prstDash val="lgDashDot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59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1C20-9D16-471F-AD8F-CA37ACF54B66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77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EC28-7FFC-49D9-85C4-BCCD1F3E0FBE}" type="datetime1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49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7A59-CCF2-4DC1-91E3-8EDDA1EBCA8C}" type="datetime1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19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DB10-060E-461D-BAFD-7B5555B2CF31}" type="datetime1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6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B5551-51AF-4DDB-B83F-67EF2048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FF0E7-6F29-41A1-9A79-467FE0B86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19DA6-7E4C-4D81-87A3-3E9AB00D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52FA-B019-45A0-B5B3-429DA0C7A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ABD4C-CCFF-4EA8-B0D9-78E1EE44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58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17B8-89B3-49BC-AED3-5BE962F4108E}" type="datetime1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4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7CF3-7656-44F7-820F-38601722D2CD}" type="datetime1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429250" y="1724025"/>
            <a:ext cx="1333500" cy="1333500"/>
          </a:xfrm>
          <a:prstGeom prst="flowChartConnector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65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1319-8AD5-4B6E-874F-A279AF97F8B7}" type="datetime1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58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5146-6C40-42E3-9E19-967E4EF482F2}" type="datetime1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746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EB98-74D2-4E45-ACDB-D88F9752B899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7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15DD-219A-4447-8683-9BD4C59B147C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401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168368"/>
            <a:ext cx="10972801" cy="658145"/>
          </a:xfrm>
          <a:noFill/>
          <a:effectLst/>
        </p:spPr>
        <p:txBody>
          <a:bodyPr/>
          <a:lstStyle>
            <a:lvl1pPr algn="r">
              <a:defRPr lang="en-US" dirty="0">
                <a:solidFill>
                  <a:schemeClr val="tx2"/>
                </a:solidFill>
                <a:latin typeface="+mj-lt"/>
              </a:defRPr>
            </a:lvl1pPr>
          </a:lstStyle>
          <a:p>
            <a:pPr lvl="0" algn="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890499"/>
            <a:ext cx="10972801" cy="3748029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600"/>
              </a:spcAft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30000"/>
              </a:lnSpc>
              <a:defRPr sz="11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30000"/>
              </a:lnSpc>
              <a:defRPr sz="1051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30000"/>
              </a:lnSpc>
              <a:defRPr sz="1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30000"/>
              </a:lnSpc>
              <a:defRPr sz="1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8968741" y="862377"/>
            <a:ext cx="2613661" cy="286232"/>
          </a:xfrm>
        </p:spPr>
        <p:txBody>
          <a:bodyPr wrap="square">
            <a:spAutoFit/>
          </a:bodyPr>
          <a:lstStyle>
            <a:lvl1pPr marL="0" indent="0" algn="r">
              <a:buFontTx/>
              <a:buNone/>
              <a:defRPr sz="1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037" indent="0">
              <a:buFontTx/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2pPr>
            <a:lvl3pPr marL="914071" indent="0">
              <a:buFontTx/>
              <a:buNone/>
              <a:defRPr sz="1100">
                <a:solidFill>
                  <a:schemeClr val="bg2">
                    <a:lumMod val="75000"/>
                  </a:schemeClr>
                </a:solidFill>
              </a:defRPr>
            </a:lvl3pPr>
            <a:lvl4pPr marL="1371106" indent="0">
              <a:buFontTx/>
              <a:buNone/>
              <a:defRPr sz="1051">
                <a:solidFill>
                  <a:schemeClr val="bg2">
                    <a:lumMod val="75000"/>
                  </a:schemeClr>
                </a:solidFill>
              </a:defRPr>
            </a:lvl4pPr>
            <a:lvl5pPr marL="1828143" indent="0">
              <a:buFontTx/>
              <a:buNone/>
              <a:defRPr sz="1051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Your Small Title Here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1028566" y="2266950"/>
            <a:ext cx="2323797" cy="177165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98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6139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tIns="91440" anchor="ctr"/>
          <a:lstStyle>
            <a:lvl1pPr marL="0" indent="0" algn="ctr">
              <a:buNone/>
              <a:defRPr sz="5400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52224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86797-CD77-463D-B20B-E31409F43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3734E-B29A-41DF-966C-F6F9807EC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AC8D4-16DF-418A-B561-315CFB7D1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D482F-CD8A-417A-9180-C3CB13EB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8BC6B-2238-4F42-8A20-2BBF6D86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1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2E1D6-8F5E-4D5E-8590-DDF4F314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D5BF-F646-45A0-9D45-839B57ECDE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CB740-2940-49DF-A4ED-1A3FCD551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05D94-BE73-455C-9FC9-0E9D9466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971C2-0268-4127-8441-E825F0BC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998E0-5F09-4DB4-8AF6-93C73343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7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542A6-5CDE-4103-878C-3FD05FDC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B54EB-FD62-4AD1-A7BA-94BF3A00A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7967F-F563-4822-B8C7-F9531DF5B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9A81E-D741-4C20-AF41-834F0764E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E94A0-45ED-473B-A985-354EA7DDF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646A99-4B06-40C6-BC1F-6DCF5051C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149601-28C7-46D3-98E9-C01731F3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11C91-D0F4-43AB-A65B-B3A4A6CC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4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DC96D-9259-4193-AA29-9C555513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399C55-D785-4815-844F-10552A8B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A0546-62B4-4A71-945D-0CDDF00B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1FA51-7F1E-4675-A594-ED6AE654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5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64601B-CDAA-417C-896A-3EBBF835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1B993-D7C5-4B2F-978A-53C1EAAC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B1606-B9AC-4E4C-BDB5-EFB17BF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716A5-B55C-4E0A-8E80-86F8981F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B415D-BD3B-4BF1-8702-ACB73F73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1B6E5-8961-47C3-82F6-84F820986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15EFA-9CDB-407E-A02C-55936102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83BD7-A3AB-4146-B913-49E0021E1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EE8AB-4161-4B83-B736-16A17329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2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F0B64-16D0-4DD1-B453-AF666554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15406-DEC9-4387-8D9E-76AD25AAB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FE20B-13AB-4D94-A3C2-7925ACFD0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D83F7-4D58-48EE-854B-BBCAA067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9F3C9-528D-4723-9868-C8EC2755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1BBCA-FD3A-4E60-8E98-F1C2B619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9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809AC-7EC4-49E0-990C-A6C64F487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B1242-C231-4EEF-BCE9-DA025AF02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5FF5F-AE2C-4B42-B0CC-0596B671F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115F-65E7-4948-BBBD-A84F05213A8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D5724-EF5C-4A01-9DE7-01578DB37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064B1-DC35-4C35-A879-FEE290790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1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418305"/>
            <a:ext cx="6435726" cy="6484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0" rIns="91440" bIns="365760" rtlCol="0" anchor="ctr">
            <a:noAutofit/>
          </a:bodyPr>
          <a:lstStyle/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494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1033A-9890-4229-AAE6-1CB03069F4AF}" type="datetime1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www.presentatiostemplate.com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5175" y="6356350"/>
            <a:ext cx="360046" cy="365125"/>
          </a:xfrm>
          <a:prstGeom prst="flowChartConnector">
            <a:avLst/>
          </a:prstGeom>
          <a:solidFill>
            <a:srgbClr val="85CC18"/>
          </a:solidFill>
        </p:spPr>
        <p:txBody>
          <a:bodyPr vert="horz" lIns="0" tIns="45720" rIns="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4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 dirty="0" smtClean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4203580" y="1697448"/>
            <a:ext cx="3332738" cy="1535761"/>
          </a:xfrm>
          <a:prstGeom prst="rect">
            <a:avLst/>
          </a:prstGeo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defRPr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defRPr>
            </a:lvl1pPr>
          </a:lstStyle>
          <a:p>
            <a:r>
              <a:rPr lang="en-US" sz="7200" b="1" dirty="0">
                <a:latin typeface="Garamond" panose="02020404030301010803" pitchFamily="18" charset="0"/>
              </a:rPr>
              <a:t>NDMC</a:t>
            </a:r>
            <a:endParaRPr lang="en-US" sz="7200" b="1" dirty="0">
              <a:latin typeface="Garamond" panose="02020404030301010803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4394853" y="5048835"/>
            <a:ext cx="3402294" cy="451824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8583709-595F-4CE2-B8B0-C47733F186E5}"/>
              </a:ext>
            </a:extLst>
          </p:cNvPr>
          <p:cNvSpPr txBox="1"/>
          <p:nvPr/>
        </p:nvSpPr>
        <p:spPr>
          <a:xfrm>
            <a:off x="2236264" y="3257861"/>
            <a:ext cx="79285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 smtClean="0">
                <a:solidFill>
                  <a:srgbClr val="03A1A4"/>
                </a:solidFill>
                <a:latin typeface="Tw Cen MT" panose="020B0602020104020603" pitchFamily="34" charset="0"/>
              </a:rPr>
              <a:t>Data Analytical Visualization Team</a:t>
            </a:r>
            <a:endParaRPr lang="en-US" sz="4100" dirty="0">
              <a:solidFill>
                <a:srgbClr val="03A1A4"/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3F83E4-1978-462D-82E9-2028E8170B29}"/>
              </a:ext>
            </a:extLst>
          </p:cNvPr>
          <p:cNvSpPr txBox="1"/>
          <p:nvPr/>
        </p:nvSpPr>
        <p:spPr>
          <a:xfrm>
            <a:off x="2597454" y="4010579"/>
            <a:ext cx="5340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Where data comes to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2103787" y="147965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W E L C O M 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5172576" y="820846"/>
            <a:ext cx="1434489" cy="190500"/>
            <a:chOff x="4679586" y="878988"/>
            <a:chExt cx="1434489" cy="1905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058889" y="4046104"/>
            <a:ext cx="1138858" cy="552664"/>
          </a:xfrm>
          <a:prstGeom prst="rect">
            <a:avLst/>
          </a:prstGeo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defRPr sz="7200" b="1">
                <a:solidFill>
                  <a:sysClr val="window" lastClr="FFFFFF"/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en-GB" sz="3600" dirty="0"/>
              <a:t>life!</a:t>
            </a:r>
          </a:p>
        </p:txBody>
      </p:sp>
    </p:spTree>
    <p:extLst>
      <p:ext uri="{BB962C8B-B14F-4D97-AF65-F5344CB8AC3E}">
        <p14:creationId xmlns:p14="http://schemas.microsoft.com/office/powerpoint/2010/main" val="6696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7916" y="43876"/>
            <a:ext cx="7070681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>
                <a:solidFill>
                  <a:schemeClr val="bg1"/>
                </a:solidFill>
                <a:cs typeface="Arial" pitchFamily="34" charset="0"/>
              </a:rPr>
              <a:t>6</a:t>
            </a:r>
            <a:r>
              <a:rPr lang="en-US" altLang="ko-KR" sz="5400" dirty="0" smtClean="0">
                <a:solidFill>
                  <a:schemeClr val="bg1"/>
                </a:solidFill>
                <a:cs typeface="Arial" pitchFamily="34" charset="0"/>
              </a:rPr>
              <a:t> Months Plan- Evaluation O-01</a:t>
            </a:r>
            <a:endParaRPr lang="ko-KR" altLang="en-US" sz="5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109272" y="2150650"/>
            <a:ext cx="10129512" cy="3609869"/>
            <a:chOff x="5776287" y="1615577"/>
            <a:chExt cx="5290679" cy="3343187"/>
          </a:xfrm>
        </p:grpSpPr>
        <p:sp>
          <p:nvSpPr>
            <p:cNvPr id="9" name="TextBox 8"/>
            <p:cNvSpPr txBox="1"/>
            <p:nvPr/>
          </p:nvSpPr>
          <p:spPr>
            <a:xfrm>
              <a:off x="6559274" y="1680813"/>
              <a:ext cx="4507692" cy="327795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2800" b="1" dirty="0" smtClean="0">
                  <a:solidFill>
                    <a:schemeClr val="bg1"/>
                  </a:solidFill>
                  <a:cs typeface="Arial" pitchFamily="34" charset="0"/>
                </a:rPr>
                <a:t>Digitization </a:t>
              </a:r>
              <a:r>
                <a:rPr lang="en-GB" altLang="ko-KR" sz="2800" b="1" dirty="0">
                  <a:solidFill>
                    <a:schemeClr val="bg1"/>
                  </a:solidFill>
                  <a:cs typeface="Arial" pitchFamily="34" charset="0"/>
                </a:rPr>
                <a:t>of routine activities of the data analytics ad visualization team and other case teams. Developing a </a:t>
              </a:r>
              <a:r>
                <a:rPr lang="en-GB" altLang="ko-KR" sz="2800" b="1" dirty="0" smtClean="0">
                  <a:solidFill>
                    <a:schemeClr val="bg1"/>
                  </a:solidFill>
                  <a:cs typeface="Arial" pitchFamily="34" charset="0"/>
                </a:rPr>
                <a:t>central, </a:t>
              </a:r>
              <a:r>
                <a:rPr lang="en-GB" altLang="ko-KR" sz="2800" b="1" dirty="0">
                  <a:solidFill>
                    <a:schemeClr val="bg1"/>
                  </a:solidFill>
                  <a:cs typeface="Arial" pitchFamily="34" charset="0"/>
                </a:rPr>
                <a:t>easy to use and publicly </a:t>
              </a:r>
              <a:r>
                <a:rPr lang="en-GB" altLang="ko-KR" sz="2800" b="1" dirty="0" smtClean="0">
                  <a:solidFill>
                    <a:schemeClr val="bg1"/>
                  </a:solidFill>
                  <a:cs typeface="Arial" pitchFamily="34" charset="0"/>
                </a:rPr>
                <a:t>accessible </a:t>
              </a:r>
              <a:r>
                <a:rPr lang="en-GB" altLang="ko-KR" sz="2800" b="1" dirty="0">
                  <a:solidFill>
                    <a:schemeClr val="bg1"/>
                  </a:solidFill>
                  <a:cs typeface="Arial" pitchFamily="34" charset="0"/>
                </a:rPr>
                <a:t>platform for </a:t>
              </a:r>
              <a:r>
                <a:rPr lang="en-GB" altLang="ko-KR" sz="2800" b="1" dirty="0" smtClean="0">
                  <a:solidFill>
                    <a:schemeClr val="bg1"/>
                  </a:solidFill>
                  <a:cs typeface="Arial" pitchFamily="34" charset="0"/>
                </a:rPr>
                <a:t>quantifying </a:t>
              </a:r>
              <a:r>
                <a:rPr lang="en-GB" altLang="ko-KR" sz="2800" b="1" dirty="0">
                  <a:solidFill>
                    <a:schemeClr val="bg1"/>
                  </a:solidFill>
                  <a:cs typeface="Arial" pitchFamily="34" charset="0"/>
                </a:rPr>
                <a:t>and interactively </a:t>
              </a:r>
              <a:r>
                <a:rPr lang="en-GB" altLang="ko-KR" sz="2800" b="1" dirty="0" smtClean="0">
                  <a:solidFill>
                    <a:schemeClr val="bg1"/>
                  </a:solidFill>
                  <a:cs typeface="Arial" pitchFamily="34" charset="0"/>
                </a:rPr>
                <a:t>presenting </a:t>
              </a:r>
              <a:r>
                <a:rPr lang="en-GB" altLang="ko-KR" sz="2800" b="1" dirty="0">
                  <a:solidFill>
                    <a:schemeClr val="bg1"/>
                  </a:solidFill>
                  <a:cs typeface="Arial" pitchFamily="34" charset="0"/>
                </a:rPr>
                <a:t>most common burden of disease at national and sub-national level. Moreover, implementing and deploying the basic ideology of real time disease modelling for real time </a:t>
              </a:r>
              <a:r>
                <a:rPr lang="en-GB" altLang="ko-KR" sz="2800" b="1" dirty="0" smtClean="0">
                  <a:solidFill>
                    <a:schemeClr val="bg1"/>
                  </a:solidFill>
                  <a:cs typeface="Arial" pitchFamily="34" charset="0"/>
                </a:rPr>
                <a:t>decision </a:t>
              </a:r>
              <a:r>
                <a:rPr lang="en-GB" altLang="ko-KR" sz="2800" b="1" dirty="0">
                  <a:solidFill>
                    <a:schemeClr val="bg1"/>
                  </a:solidFill>
                  <a:cs typeface="Arial" pitchFamily="34" charset="0"/>
                </a:rPr>
                <a:t>making</a:t>
              </a:r>
              <a:r>
                <a:rPr lang="en-GB" altLang="ko-KR" sz="2800" b="1" dirty="0" smtClean="0">
                  <a:solidFill>
                    <a:schemeClr val="bg1"/>
                  </a:solidFill>
                  <a:cs typeface="Arial" pitchFamily="34" charset="0"/>
                </a:rPr>
                <a:t>. Developing central DB for </a:t>
              </a:r>
              <a:r>
                <a:rPr lang="en-GB" altLang="ko-KR" sz="2800" b="1" dirty="0" err="1" smtClean="0">
                  <a:solidFill>
                    <a:schemeClr val="bg1"/>
                  </a:solidFill>
                  <a:cs typeface="Arial" pitchFamily="34" charset="0"/>
                </a:rPr>
                <a:t>viz</a:t>
              </a:r>
              <a:r>
                <a:rPr lang="en-GB" altLang="ko-KR" sz="2800" b="1" dirty="0" smtClean="0">
                  <a:solidFill>
                    <a:schemeClr val="bg1"/>
                  </a:solidFill>
                  <a:cs typeface="Arial" pitchFamily="34" charset="0"/>
                </a:rPr>
                <a:t> modules.</a:t>
              </a:r>
              <a:endParaRPr lang="ko-KR" altLang="en-US" sz="2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727586" y="6050346"/>
            <a:ext cx="11452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Expected results : Web-based applications and guidelines for the </a:t>
            </a:r>
            <a:r>
              <a:rPr lang="en-GB" sz="2800" b="1" dirty="0" smtClean="0">
                <a:solidFill>
                  <a:schemeClr val="bg1"/>
                </a:solidFill>
              </a:rPr>
              <a:t>platforms 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0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2456543" y="131812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Digitization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5378756" y="878988"/>
            <a:ext cx="1434489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BF5B7B4-845C-44D3-BFB2-349033654D72}"/>
              </a:ext>
            </a:extLst>
          </p:cNvPr>
          <p:cNvGrpSpPr/>
          <p:nvPr/>
        </p:nvGrpSpPr>
        <p:grpSpPr>
          <a:xfrm>
            <a:off x="4253833" y="2037467"/>
            <a:ext cx="3578202" cy="3578202"/>
            <a:chOff x="4253833" y="2037467"/>
            <a:chExt cx="3578202" cy="357820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FD16315-FEAF-46FC-9675-CB642BB1A557}"/>
                </a:ext>
              </a:extLst>
            </p:cNvPr>
            <p:cNvSpPr/>
            <p:nvPr/>
          </p:nvSpPr>
          <p:spPr>
            <a:xfrm>
              <a:off x="4253833" y="2037467"/>
              <a:ext cx="3578202" cy="3578202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31D742C-D4A8-4DCA-8C7C-29720BB3ABB7}"/>
                </a:ext>
              </a:extLst>
            </p:cNvPr>
            <p:cNvGrpSpPr/>
            <p:nvPr/>
          </p:nvGrpSpPr>
          <p:grpSpPr>
            <a:xfrm>
              <a:off x="4514925" y="2609786"/>
              <a:ext cx="2971533" cy="2472360"/>
              <a:chOff x="4567933" y="2768810"/>
              <a:chExt cx="2971533" cy="2472360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32E8BCD-C04C-4D02-BF30-D147FB439819}"/>
                  </a:ext>
                </a:extLst>
              </p:cNvPr>
              <p:cNvSpPr txBox="1"/>
              <p:nvPr/>
            </p:nvSpPr>
            <p:spPr>
              <a:xfrm>
                <a:off x="4567933" y="2768810"/>
                <a:ext cx="297153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Covid-19</a:t>
                </a:r>
                <a:endParaRPr lang="en-US" sz="5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43FF143-C59B-4B35-8118-BA624EED669B}"/>
                  </a:ext>
                </a:extLst>
              </p:cNvPr>
              <p:cNvSpPr txBox="1"/>
              <p:nvPr/>
            </p:nvSpPr>
            <p:spPr>
              <a:xfrm>
                <a:off x="4914981" y="3763842"/>
                <a:ext cx="255271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In depth analysis of CMD and SD, and modelling to forecast and estimate the disease progressions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CC510C9-281D-45CD-8907-71C6C646CF97}"/>
              </a:ext>
            </a:extLst>
          </p:cNvPr>
          <p:cNvGrpSpPr/>
          <p:nvPr/>
        </p:nvGrpSpPr>
        <p:grpSpPr>
          <a:xfrm>
            <a:off x="1733971" y="1629656"/>
            <a:ext cx="2133820" cy="2133820"/>
            <a:chOff x="1733971" y="1629656"/>
            <a:chExt cx="2133820" cy="213382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913B4F1-0711-4F3D-94C3-109C7FECF599}"/>
                </a:ext>
              </a:extLst>
            </p:cNvPr>
            <p:cNvGrpSpPr/>
            <p:nvPr/>
          </p:nvGrpSpPr>
          <p:grpSpPr>
            <a:xfrm>
              <a:off x="1736915" y="1954110"/>
              <a:ext cx="2130876" cy="1609854"/>
              <a:chOff x="1789923" y="2113134"/>
              <a:chExt cx="2130876" cy="1609854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24A6141-42CC-4107-99BF-4373E4A590AF}"/>
                  </a:ext>
                </a:extLst>
              </p:cNvPr>
              <p:cNvSpPr txBox="1"/>
              <p:nvPr/>
            </p:nvSpPr>
            <p:spPr>
              <a:xfrm>
                <a:off x="1789923" y="2113134"/>
                <a:ext cx="21308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NBD</a:t>
                </a:r>
                <a:endParaRPr lang="en-US" sz="5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0B7DE05-4BB1-4A50-9B3B-031628755D68}"/>
                  </a:ext>
                </a:extLst>
              </p:cNvPr>
              <p:cNvSpPr txBox="1"/>
              <p:nvPr/>
            </p:nvSpPr>
            <p:spPr>
              <a:xfrm>
                <a:off x="1882190" y="2891991"/>
                <a:ext cx="194339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Wider content and interactive representations</a:t>
                </a:r>
                <a:endParaRPr lang="en-US" sz="16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1733971" y="4238282"/>
            <a:ext cx="2133820" cy="2133820"/>
            <a:chOff x="1733971" y="4238282"/>
            <a:chExt cx="2133820" cy="21338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86506E16-4976-491D-872E-469294527B01}"/>
                </a:ext>
              </a:extLst>
            </p:cNvPr>
            <p:cNvGrpSpPr/>
            <p:nvPr/>
          </p:nvGrpSpPr>
          <p:grpSpPr>
            <a:xfrm>
              <a:off x="1829182" y="4595126"/>
              <a:ext cx="1943398" cy="1076043"/>
              <a:chOff x="1882190" y="2145524"/>
              <a:chExt cx="1943398" cy="107604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79A66B0-42FC-4535-9518-E6319730B5CC}"/>
                  </a:ext>
                </a:extLst>
              </p:cNvPr>
              <p:cNvSpPr txBox="1"/>
              <p:nvPr/>
            </p:nvSpPr>
            <p:spPr>
              <a:xfrm>
                <a:off x="1882190" y="2145524"/>
                <a:ext cx="194339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 err="1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NHDx</a:t>
                </a:r>
                <a:endParaRPr lang="en-US" sz="48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0C8D843-8BF8-4452-8990-422F6F5FDBC8}"/>
                  </a:ext>
                </a:extLst>
              </p:cNvPr>
              <p:cNvSpPr txBox="1"/>
              <p:nvPr/>
            </p:nvSpPr>
            <p:spPr>
              <a:xfrm>
                <a:off x="1882190" y="2852235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Data for All!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D88FA7E-2272-481F-A031-9A85AD5D1682}"/>
              </a:ext>
            </a:extLst>
          </p:cNvPr>
          <p:cNvGrpSpPr/>
          <p:nvPr/>
        </p:nvGrpSpPr>
        <p:grpSpPr>
          <a:xfrm>
            <a:off x="-336506" y="3043493"/>
            <a:ext cx="2793049" cy="1990554"/>
            <a:chOff x="81404" y="3320011"/>
            <a:chExt cx="1943398" cy="1361736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B6491C5-3F58-4875-9A18-45DAF1B057B3}"/>
                </a:ext>
              </a:extLst>
            </p:cNvPr>
            <p:cNvSpPr/>
            <p:nvPr/>
          </p:nvSpPr>
          <p:spPr>
            <a:xfrm>
              <a:off x="372235" y="3320011"/>
              <a:ext cx="1361736" cy="1361736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A1AC8D0-5485-4139-9B1F-F55366CE68D6}"/>
                </a:ext>
              </a:extLst>
            </p:cNvPr>
            <p:cNvSpPr txBox="1"/>
            <p:nvPr/>
          </p:nvSpPr>
          <p:spPr>
            <a:xfrm>
              <a:off x="81404" y="3788726"/>
              <a:ext cx="1943398" cy="484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RTDS and NDMC</a:t>
              </a:r>
            </a:p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 Web</a:t>
              </a:r>
              <a:endParaRPr lang="en-US" sz="2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B90B379-7D01-4994-B486-01ECD5DDDA6C}"/>
              </a:ext>
            </a:extLst>
          </p:cNvPr>
          <p:cNvGrpSpPr/>
          <p:nvPr/>
        </p:nvGrpSpPr>
        <p:grpSpPr>
          <a:xfrm>
            <a:off x="8657637" y="1102129"/>
            <a:ext cx="3634511" cy="830997"/>
            <a:chOff x="9188820" y="1588909"/>
            <a:chExt cx="2349552" cy="83099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5E23A45-0798-4770-821D-672E4AE16918}"/>
                </a:ext>
              </a:extLst>
            </p:cNvPr>
            <p:cNvSpPr txBox="1"/>
            <p:nvPr/>
          </p:nvSpPr>
          <p:spPr>
            <a:xfrm>
              <a:off x="9188820" y="1588909"/>
              <a:ext cx="17676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Tw Cen MT" panose="020B0602020104020603" pitchFamily="34" charset="0"/>
                </a:rPr>
                <a:t>GESHIARO/Malaria</a:t>
              </a:r>
              <a:endParaRPr lang="en-US" sz="2400" b="1" dirty="0">
                <a:solidFill>
                  <a:srgbClr val="00B0F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9139624-BD62-40CF-9363-3B955653003A}"/>
                </a:ext>
              </a:extLst>
            </p:cNvPr>
            <p:cNvSpPr txBox="1"/>
            <p:nvPr/>
          </p:nvSpPr>
          <p:spPr>
            <a:xfrm>
              <a:off x="9188820" y="1954110"/>
              <a:ext cx="2349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With: GP/M 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F1DCAD0-F1ED-4D16-91B2-64B6CB692D03}"/>
              </a:ext>
            </a:extLst>
          </p:cNvPr>
          <p:cNvGrpSpPr/>
          <p:nvPr/>
        </p:nvGrpSpPr>
        <p:grpSpPr>
          <a:xfrm>
            <a:off x="9177121" y="2510173"/>
            <a:ext cx="2349552" cy="734533"/>
            <a:chOff x="9781697" y="3328469"/>
            <a:chExt cx="2349552" cy="73453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CFCE95A-F863-4CD1-8199-35E399BCEE43}"/>
                </a:ext>
              </a:extLst>
            </p:cNvPr>
            <p:cNvSpPr txBox="1"/>
            <p:nvPr/>
          </p:nvSpPr>
          <p:spPr>
            <a:xfrm>
              <a:off x="9781697" y="3328469"/>
              <a:ext cx="17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B0F0"/>
                  </a:solidFill>
                  <a:latin typeface="Tw Cen MT" panose="020B0602020104020603" pitchFamily="34" charset="0"/>
                </a:rPr>
                <a:t>EHeRAMS</a:t>
              </a:r>
              <a:endParaRPr lang="en-US" sz="2400" b="1" dirty="0">
                <a:solidFill>
                  <a:srgbClr val="00B0F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D322A51-37BB-4C47-BFE8-80B2F91F015D}"/>
                </a:ext>
              </a:extLst>
            </p:cNvPr>
            <p:cNvSpPr txBox="1"/>
            <p:nvPr/>
          </p:nvSpPr>
          <p:spPr>
            <a:xfrm>
              <a:off x="9781697" y="3693670"/>
              <a:ext cx="2349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With: Resilience 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8546D18-AA19-49ED-A024-882F8913425D}"/>
              </a:ext>
            </a:extLst>
          </p:cNvPr>
          <p:cNvGrpSpPr/>
          <p:nvPr/>
        </p:nvGrpSpPr>
        <p:grpSpPr>
          <a:xfrm>
            <a:off x="9177121" y="4473655"/>
            <a:ext cx="2349552" cy="734533"/>
            <a:chOff x="9188820" y="5060922"/>
            <a:chExt cx="2349552" cy="73453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D66A8CA-19F4-4F4A-935B-4004FECE0B0A}"/>
                </a:ext>
              </a:extLst>
            </p:cNvPr>
            <p:cNvSpPr txBox="1"/>
            <p:nvPr/>
          </p:nvSpPr>
          <p:spPr>
            <a:xfrm>
              <a:off x="9188820" y="5060922"/>
              <a:ext cx="2065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Tw Cen MT" panose="020B0602020104020603" pitchFamily="34" charset="0"/>
                </a:rPr>
                <a:t>ERP</a:t>
              </a:r>
              <a:endParaRPr lang="en-US" sz="2400" b="1" dirty="0">
                <a:solidFill>
                  <a:srgbClr val="00B0F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2C26577-6532-4757-8E5F-67D360BDA6FE}"/>
                </a:ext>
              </a:extLst>
            </p:cNvPr>
            <p:cNvSpPr txBox="1"/>
            <p:nvPr/>
          </p:nvSpPr>
          <p:spPr>
            <a:xfrm>
              <a:off x="9188820" y="5426123"/>
              <a:ext cx="2349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20" name="Oval 19">
            <a:extLst>
              <a:ext uri="{FF2B5EF4-FFF2-40B4-BE49-F238E27FC236}">
                <a16:creationId xmlns:a16="http://schemas.microsoft.com/office/drawing/2014/main" id="{757F1890-8D64-4551-B6C7-EB88B15E44A5}"/>
              </a:ext>
            </a:extLst>
          </p:cNvPr>
          <p:cNvSpPr/>
          <p:nvPr/>
        </p:nvSpPr>
        <p:spPr>
          <a:xfrm>
            <a:off x="7932233" y="2436815"/>
            <a:ext cx="1146212" cy="1146212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56B1A4B-E1A2-41A8-81E6-13F865C9FEAE}"/>
              </a:ext>
            </a:extLst>
          </p:cNvPr>
          <p:cNvSpPr/>
          <p:nvPr/>
        </p:nvSpPr>
        <p:spPr>
          <a:xfrm>
            <a:off x="7414687" y="1050155"/>
            <a:ext cx="1146212" cy="11462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2A495FC-D38D-410F-A2B3-A43850304062}"/>
              </a:ext>
            </a:extLst>
          </p:cNvPr>
          <p:cNvSpPr/>
          <p:nvPr/>
        </p:nvSpPr>
        <p:spPr>
          <a:xfrm>
            <a:off x="8006715" y="4061976"/>
            <a:ext cx="1146212" cy="1146212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9F6674A-9F6A-4ECF-8B1A-B5CD331C63F8}"/>
              </a:ext>
            </a:extLst>
          </p:cNvPr>
          <p:cNvSpPr/>
          <p:nvPr/>
        </p:nvSpPr>
        <p:spPr>
          <a:xfrm>
            <a:off x="7260925" y="5427842"/>
            <a:ext cx="1112496" cy="1092291"/>
          </a:xfrm>
          <a:prstGeom prst="ellipse">
            <a:avLst/>
          </a:prstGeom>
          <a:solidFill>
            <a:srgbClr val="7030A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8546D18-AA19-49ED-A024-882F8913425D}"/>
              </a:ext>
            </a:extLst>
          </p:cNvPr>
          <p:cNvGrpSpPr/>
          <p:nvPr/>
        </p:nvGrpSpPr>
        <p:grpSpPr>
          <a:xfrm>
            <a:off x="8497397" y="5629977"/>
            <a:ext cx="3794752" cy="1011532"/>
            <a:chOff x="9188820" y="5060922"/>
            <a:chExt cx="2349552" cy="101153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D66A8CA-19F4-4F4A-935B-4004FECE0B0A}"/>
                </a:ext>
              </a:extLst>
            </p:cNvPr>
            <p:cNvSpPr txBox="1"/>
            <p:nvPr/>
          </p:nvSpPr>
          <p:spPr>
            <a:xfrm>
              <a:off x="9188820" y="5060922"/>
              <a:ext cx="2065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Tw Cen MT" panose="020B0602020104020603" pitchFamily="34" charset="0"/>
                </a:rPr>
                <a:t>E.P.P</a:t>
              </a:r>
              <a:endParaRPr lang="en-US" sz="2400" b="1" dirty="0">
                <a:solidFill>
                  <a:srgbClr val="00B0F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2C26577-6532-4757-8E5F-67D360BDA6FE}"/>
                </a:ext>
              </a:extLst>
            </p:cNvPr>
            <p:cNvSpPr txBox="1"/>
            <p:nvPr/>
          </p:nvSpPr>
          <p:spPr>
            <a:xfrm>
              <a:off x="9188820" y="5426123"/>
              <a:ext cx="2349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Advanced python based EDHS data analyzer and result generator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8080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 animBg="1"/>
      <p:bldP spid="21" grpId="0" animBg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342105"/>
            <a:ext cx="2881697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Digitization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849182"/>
              </p:ext>
            </p:extLst>
          </p:nvPr>
        </p:nvGraphicFramePr>
        <p:xfrm>
          <a:off x="660399" y="1327150"/>
          <a:ext cx="11063992" cy="50292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765998">
                  <a:extLst>
                    <a:ext uri="{9D8B030D-6E8A-4147-A177-3AD203B41FA5}">
                      <a16:colId xmlns:a16="http://schemas.microsoft.com/office/drawing/2014/main" val="3003315398"/>
                    </a:ext>
                  </a:extLst>
                </a:gridCol>
                <a:gridCol w="2765998">
                  <a:extLst>
                    <a:ext uri="{9D8B030D-6E8A-4147-A177-3AD203B41FA5}">
                      <a16:colId xmlns:a16="http://schemas.microsoft.com/office/drawing/2014/main" val="3256766718"/>
                    </a:ext>
                  </a:extLst>
                </a:gridCol>
                <a:gridCol w="2765998">
                  <a:extLst>
                    <a:ext uri="{9D8B030D-6E8A-4147-A177-3AD203B41FA5}">
                      <a16:colId xmlns:a16="http://schemas.microsoft.com/office/drawing/2014/main" val="2077962086"/>
                    </a:ext>
                  </a:extLst>
                </a:gridCol>
                <a:gridCol w="2765998">
                  <a:extLst>
                    <a:ext uri="{9D8B030D-6E8A-4147-A177-3AD203B41FA5}">
                      <a16:colId xmlns:a16="http://schemas.microsoft.com/office/drawing/2014/main" val="836351247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j-lt"/>
                        </a:rPr>
                        <a:t>3</a:t>
                      </a:r>
                      <a:r>
                        <a:rPr lang="en-US" sz="2800" b="1" baseline="0" dirty="0" smtClean="0">
                          <a:latin typeface="+mj-lt"/>
                        </a:rPr>
                        <a:t> Months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Interface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Scope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Overall Progress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2839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Continuing in development of NBD automated platform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90%</a:t>
                      </a:r>
                      <a:endParaRPr lang="en-US" sz="2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D42428"/>
                          </a:solidFill>
                        </a:rPr>
                        <a:t>20% (2 out of 7 topics)</a:t>
                      </a:r>
                      <a:endParaRPr lang="en-US" sz="2800" dirty="0">
                        <a:solidFill>
                          <a:srgbClr val="D42428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70%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302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RTDS page betterment and deployment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70%</a:t>
                      </a:r>
                      <a:endParaRPr lang="en-US" sz="2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From DRGT</a:t>
                      </a:r>
                      <a:endParaRPr lang="en-US" sz="2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From</a:t>
                      </a:r>
                      <a:r>
                        <a:rPr lang="en-US" sz="2800" baseline="0" dirty="0" smtClean="0">
                          <a:solidFill>
                            <a:schemeClr val="accent2"/>
                          </a:solidFill>
                        </a:rPr>
                        <a:t> DRGT</a:t>
                      </a:r>
                      <a:endParaRPr lang="en-US" sz="28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6666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Real-time covid-19 modelling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95%</a:t>
                      </a:r>
                      <a:endParaRPr lang="en-US" sz="2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  <a:endParaRPr lang="en-US" sz="280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75%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154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E.R.P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  <a:endParaRPr lang="en-US" sz="2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8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40%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2277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Others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  <a:endParaRPr lang="en-US" sz="2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8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accent2"/>
                          </a:solidFill>
                        </a:rPr>
                        <a:t>Eherams</a:t>
                      </a:r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-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35%</a:t>
                      </a:r>
                    </a:p>
                    <a:p>
                      <a:r>
                        <a:rPr lang="en-US" sz="2800" dirty="0" err="1" smtClean="0">
                          <a:solidFill>
                            <a:schemeClr val="accent2"/>
                          </a:solidFill>
                        </a:rPr>
                        <a:t>Gashiero</a:t>
                      </a:r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-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10%</a:t>
                      </a:r>
                    </a:p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MDCTK</a:t>
                      </a:r>
                      <a:r>
                        <a:rPr lang="en-US" sz="2800" baseline="0" dirty="0" smtClean="0">
                          <a:solidFill>
                            <a:schemeClr val="accent2"/>
                          </a:solidFill>
                        </a:rPr>
                        <a:t>AD-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85%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280717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3E19F-02C1-4219-A00A-045ED18507E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6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7916" y="43876"/>
            <a:ext cx="7070681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>
                <a:solidFill>
                  <a:schemeClr val="bg1"/>
                </a:solidFill>
                <a:cs typeface="Arial" pitchFamily="34" charset="0"/>
              </a:rPr>
              <a:t>6</a:t>
            </a:r>
            <a:r>
              <a:rPr lang="en-US" altLang="ko-KR" sz="5400" dirty="0" smtClean="0">
                <a:solidFill>
                  <a:schemeClr val="bg1"/>
                </a:solidFill>
                <a:cs typeface="Arial" pitchFamily="34" charset="0"/>
              </a:rPr>
              <a:t> Months Plan- Evaluation O-02</a:t>
            </a:r>
            <a:endParaRPr lang="ko-KR" altLang="en-US" sz="5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109272" y="2150650"/>
            <a:ext cx="10129512" cy="1455434"/>
            <a:chOff x="5776287" y="1615577"/>
            <a:chExt cx="5290679" cy="1347913"/>
          </a:xfrm>
        </p:grpSpPr>
        <p:sp>
          <p:nvSpPr>
            <p:cNvPr id="9" name="TextBox 8"/>
            <p:cNvSpPr txBox="1"/>
            <p:nvPr/>
          </p:nvSpPr>
          <p:spPr>
            <a:xfrm>
              <a:off x="6559274" y="1680813"/>
              <a:ext cx="4507692" cy="12826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2800" b="1" dirty="0">
                  <a:solidFill>
                    <a:schemeClr val="bg1"/>
                  </a:solidFill>
                  <a:cs typeface="Arial" pitchFamily="34" charset="0"/>
                </a:rPr>
                <a:t>Providing Python package code for the selected EDHS Program indicators listed in the Guide to EDHS Statistic.</a:t>
              </a:r>
              <a:endParaRPr lang="ko-KR" altLang="en-US" sz="2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76960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1582229" y="3929549"/>
            <a:ext cx="12060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Expected results </a:t>
            </a:r>
            <a:r>
              <a:rPr lang="en-GB" sz="2400" b="1" dirty="0" smtClean="0">
                <a:solidFill>
                  <a:schemeClr val="bg1"/>
                </a:solidFill>
              </a:rPr>
              <a:t>: Python packages and documentations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24893"/>
              </p:ext>
            </p:extLst>
          </p:nvPr>
        </p:nvGraphicFramePr>
        <p:xfrm>
          <a:off x="1959646" y="4678504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573145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47372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Planned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Overall progress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27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5 analytical topics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2 completed (40%)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443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7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42105"/>
            <a:ext cx="3072152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253847"/>
              </p:ext>
            </p:extLst>
          </p:nvPr>
        </p:nvGraphicFramePr>
        <p:xfrm>
          <a:off x="209863" y="1012357"/>
          <a:ext cx="11767278" cy="6020751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922426">
                  <a:extLst>
                    <a:ext uri="{9D8B030D-6E8A-4147-A177-3AD203B41FA5}">
                      <a16:colId xmlns:a16="http://schemas.microsoft.com/office/drawing/2014/main" val="3003315398"/>
                    </a:ext>
                  </a:extLst>
                </a:gridCol>
                <a:gridCol w="4861809">
                  <a:extLst>
                    <a:ext uri="{9D8B030D-6E8A-4147-A177-3AD203B41FA5}">
                      <a16:colId xmlns:a16="http://schemas.microsoft.com/office/drawing/2014/main" val="3256766718"/>
                    </a:ext>
                  </a:extLst>
                </a:gridCol>
                <a:gridCol w="2983043">
                  <a:extLst>
                    <a:ext uri="{9D8B030D-6E8A-4147-A177-3AD203B41FA5}">
                      <a16:colId xmlns:a16="http://schemas.microsoft.com/office/drawing/2014/main" val="836351247"/>
                    </a:ext>
                  </a:extLst>
                </a:gridCol>
              </a:tblGrid>
              <a:tr h="86388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j-lt"/>
                        </a:rPr>
                        <a:t>Topics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Activities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Overall Progress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2839882"/>
                  </a:ext>
                </a:extLst>
              </a:tr>
              <a:tr h="1123055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Study, analyse and estimate the effects of family planning child mortality in Ethiopia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Inferential and predictive analysis of FP indicators for Child mortality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80%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3020267"/>
                  </a:ext>
                </a:extLst>
              </a:tr>
              <a:tr h="1123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unito Sans Bold"/>
                          <a:ea typeface="+mn-ea"/>
                          <a:cs typeface="+mn-cs"/>
                        </a:rPr>
                        <a:t>Study, analyse and estimate the fertility rate of women in Ethiopia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unito Sans Bold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ASFR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TFR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GFR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6666658"/>
                  </a:ext>
                </a:extLst>
              </a:tr>
              <a:tr h="863888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Study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on coverage of vaccination and immunization in Ethiopia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Trends in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vaccination coverage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1542390"/>
                  </a:ext>
                </a:extLst>
              </a:tr>
              <a:tr h="1871758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Malaria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prevalence and the impact of its intervention on reducing under-five mortality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Trends in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malaria prevalence trends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Nets, insecticide, and anti-malaria drugs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40%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227711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3E19F-02C1-4219-A00A-045ED18507E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3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342105"/>
            <a:ext cx="4511207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Analysis – con…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494676"/>
              </p:ext>
            </p:extLst>
          </p:nvPr>
        </p:nvGraphicFramePr>
        <p:xfrm>
          <a:off x="209863" y="1312160"/>
          <a:ext cx="11767278" cy="488724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922426">
                  <a:extLst>
                    <a:ext uri="{9D8B030D-6E8A-4147-A177-3AD203B41FA5}">
                      <a16:colId xmlns:a16="http://schemas.microsoft.com/office/drawing/2014/main" val="3003315398"/>
                    </a:ext>
                  </a:extLst>
                </a:gridCol>
                <a:gridCol w="4861809">
                  <a:extLst>
                    <a:ext uri="{9D8B030D-6E8A-4147-A177-3AD203B41FA5}">
                      <a16:colId xmlns:a16="http://schemas.microsoft.com/office/drawing/2014/main" val="3256766718"/>
                    </a:ext>
                  </a:extLst>
                </a:gridCol>
                <a:gridCol w="2983043">
                  <a:extLst>
                    <a:ext uri="{9D8B030D-6E8A-4147-A177-3AD203B41FA5}">
                      <a16:colId xmlns:a16="http://schemas.microsoft.com/office/drawing/2014/main" val="836351247"/>
                    </a:ext>
                  </a:extLst>
                </a:gridCol>
              </a:tblGrid>
              <a:tr h="86388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j-lt"/>
                        </a:rPr>
                        <a:t>Topics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Activities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Overall Progress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2839882"/>
                  </a:ext>
                </a:extLst>
              </a:tr>
              <a:tr h="1123055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Nutritional status and associated factors among children under age five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Anthropometric assessment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Infant and young child feeding practices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Diversity of foods fed, and frequency of feeding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40%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3020267"/>
                  </a:ext>
                </a:extLst>
              </a:tr>
              <a:tr h="1123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unito Sans Bold"/>
                          <a:ea typeface="+mn-ea"/>
                          <a:cs typeface="+mn-cs"/>
                        </a:rPr>
                        <a:t>Maternal health care seeking behaviour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unito Sans Bold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MNC service coverage and utilization of the health care system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60%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6666658"/>
                  </a:ext>
                </a:extLst>
              </a:tr>
              <a:tr h="863888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Assessing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k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nowledge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and awareness of HIV/AIDS, related to its prevalence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Prevalence,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K and 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67%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154239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3E19F-02C1-4219-A00A-045ED18507E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3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8639" y="65310"/>
            <a:ext cx="8885722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dirty="0">
                <a:solidFill>
                  <a:schemeClr val="bg1"/>
                </a:solidFill>
                <a:cs typeface="Arial" pitchFamily="34" charset="0"/>
              </a:rPr>
              <a:t>6</a:t>
            </a:r>
            <a:r>
              <a:rPr lang="en-US" altLang="ko-KR" sz="4400" dirty="0" smtClean="0">
                <a:solidFill>
                  <a:schemeClr val="bg1"/>
                </a:solidFill>
                <a:cs typeface="Arial" pitchFamily="34" charset="0"/>
              </a:rPr>
              <a:t> Months Plan- </a:t>
            </a:r>
          </a:p>
          <a:p>
            <a:r>
              <a:rPr lang="en-US" altLang="ko-KR" sz="4400" dirty="0" smtClean="0">
                <a:solidFill>
                  <a:schemeClr val="bg1"/>
                </a:solidFill>
                <a:cs typeface="Arial" pitchFamily="34" charset="0"/>
              </a:rPr>
              <a:t>Evaluation </a:t>
            </a:r>
          </a:p>
          <a:p>
            <a:r>
              <a:rPr lang="en-US" altLang="ko-KR" sz="4400" dirty="0" smtClean="0">
                <a:solidFill>
                  <a:schemeClr val="bg1"/>
                </a:solidFill>
                <a:cs typeface="Arial" pitchFamily="34" charset="0"/>
              </a:rPr>
              <a:t>O-08 and O-09</a:t>
            </a:r>
            <a:endParaRPr lang="ko-KR" alt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109272" y="2150650"/>
            <a:ext cx="10075649" cy="1101950"/>
            <a:chOff x="5776287" y="1615577"/>
            <a:chExt cx="5262546" cy="1020543"/>
          </a:xfrm>
        </p:grpSpPr>
        <p:sp>
          <p:nvSpPr>
            <p:cNvPr id="9" name="TextBox 8"/>
            <p:cNvSpPr txBox="1"/>
            <p:nvPr/>
          </p:nvSpPr>
          <p:spPr>
            <a:xfrm>
              <a:off x="6531141" y="1752498"/>
              <a:ext cx="4507692" cy="88362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2800" b="1" dirty="0" smtClean="0">
                  <a:solidFill>
                    <a:schemeClr val="bg1"/>
                  </a:solidFill>
                  <a:cs typeface="Arial" pitchFamily="34" charset="0"/>
                </a:rPr>
                <a:t>Applying Data Science to solve at least one health sector challenges </a:t>
              </a:r>
              <a:endParaRPr lang="ko-KR" altLang="en-US" sz="2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76960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1582229" y="3929549"/>
            <a:ext cx="12060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Expected results </a:t>
            </a:r>
            <a:r>
              <a:rPr lang="en-GB" sz="2400" b="1" dirty="0" smtClean="0">
                <a:solidFill>
                  <a:schemeClr val="bg1"/>
                </a:solidFill>
              </a:rPr>
              <a:t>: Evidence briefs and methodological papers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79818"/>
              </p:ext>
            </p:extLst>
          </p:nvPr>
        </p:nvGraphicFramePr>
        <p:xfrm>
          <a:off x="1959646" y="4678504"/>
          <a:ext cx="81280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573145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47372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Planned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Overall progress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27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Assessment</a:t>
                      </a:r>
                      <a:r>
                        <a:rPr lang="en-GB" sz="2800" baseline="0" dirty="0" smtClean="0"/>
                        <a:t> of SDG and HSTP-II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Discussion</a:t>
                      </a:r>
                      <a:r>
                        <a:rPr lang="en-GB" sz="2800" baseline="0" dirty="0" smtClean="0"/>
                        <a:t> is underway with abroad and local experts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443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6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8639" y="65310"/>
            <a:ext cx="8885722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dirty="0">
                <a:solidFill>
                  <a:schemeClr val="bg1"/>
                </a:solidFill>
                <a:cs typeface="Arial" pitchFamily="34" charset="0"/>
              </a:rPr>
              <a:t>6</a:t>
            </a:r>
            <a:r>
              <a:rPr lang="en-US" altLang="ko-KR" sz="4400" dirty="0" smtClean="0">
                <a:solidFill>
                  <a:schemeClr val="bg1"/>
                </a:solidFill>
                <a:cs typeface="Arial" pitchFamily="34" charset="0"/>
              </a:rPr>
              <a:t> Months Plan- </a:t>
            </a:r>
          </a:p>
          <a:p>
            <a:r>
              <a:rPr lang="en-US" altLang="ko-KR" sz="4400" dirty="0" smtClean="0">
                <a:solidFill>
                  <a:schemeClr val="bg1"/>
                </a:solidFill>
                <a:cs typeface="Arial" pitchFamily="34" charset="0"/>
              </a:rPr>
              <a:t>Evaluation </a:t>
            </a:r>
          </a:p>
          <a:p>
            <a:r>
              <a:rPr lang="en-US" altLang="ko-KR" sz="4400" dirty="0" smtClean="0">
                <a:solidFill>
                  <a:schemeClr val="bg1"/>
                </a:solidFill>
                <a:cs typeface="Arial" pitchFamily="34" charset="0"/>
              </a:rPr>
              <a:t>O-10 – World Bank Project</a:t>
            </a:r>
            <a:endParaRPr lang="ko-KR" alt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109272" y="2150650"/>
            <a:ext cx="10075649" cy="1532838"/>
            <a:chOff x="5776287" y="1615577"/>
            <a:chExt cx="5262546" cy="1419599"/>
          </a:xfrm>
        </p:grpSpPr>
        <p:sp>
          <p:nvSpPr>
            <p:cNvPr id="9" name="TextBox 8"/>
            <p:cNvSpPr txBox="1"/>
            <p:nvPr/>
          </p:nvSpPr>
          <p:spPr>
            <a:xfrm>
              <a:off x="6531141" y="1752498"/>
              <a:ext cx="4507692" cy="128267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2800" b="1" dirty="0" smtClean="0">
                  <a:solidFill>
                    <a:schemeClr val="bg1"/>
                  </a:solidFill>
                  <a:cs typeface="Arial" pitchFamily="34" charset="0"/>
                </a:rPr>
                <a:t>Capacitate the effective utilization and use of health data at both continental and regional levels through application of health data science</a:t>
              </a:r>
              <a:endParaRPr lang="ko-KR" altLang="en-US" sz="2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76960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10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1582229" y="3929549"/>
            <a:ext cx="12060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Expected results </a:t>
            </a:r>
            <a:r>
              <a:rPr lang="en-GB" sz="2400" b="1" dirty="0" smtClean="0">
                <a:solidFill>
                  <a:schemeClr val="bg1"/>
                </a:solidFill>
              </a:rPr>
              <a:t>: Training materials and enabled trainees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05190"/>
              </p:ext>
            </p:extLst>
          </p:nvPr>
        </p:nvGraphicFramePr>
        <p:xfrm>
          <a:off x="1959646" y="4678504"/>
          <a:ext cx="8128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573145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47372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Planned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Overall progress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27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Please</a:t>
                      </a:r>
                      <a:r>
                        <a:rPr lang="en-GB" sz="2800" baseline="0" dirty="0" smtClean="0"/>
                        <a:t> refer to WB project timeline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3</a:t>
                      </a:r>
                      <a:r>
                        <a:rPr lang="en-GB" sz="2800" baseline="0" dirty="0" smtClean="0"/>
                        <a:t> out of 12 course materials developed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443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64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8639" y="65310"/>
            <a:ext cx="8885722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dirty="0">
                <a:solidFill>
                  <a:schemeClr val="bg1"/>
                </a:solidFill>
                <a:cs typeface="Arial" pitchFamily="34" charset="0"/>
              </a:rPr>
              <a:t>6</a:t>
            </a:r>
            <a:r>
              <a:rPr lang="en-US" altLang="ko-KR" sz="4400" dirty="0" smtClean="0">
                <a:solidFill>
                  <a:schemeClr val="bg1"/>
                </a:solidFill>
                <a:cs typeface="Arial" pitchFamily="34" charset="0"/>
              </a:rPr>
              <a:t> Months Plan- </a:t>
            </a:r>
          </a:p>
          <a:p>
            <a:r>
              <a:rPr lang="en-US" altLang="ko-KR" sz="4400" dirty="0" smtClean="0">
                <a:solidFill>
                  <a:schemeClr val="bg1"/>
                </a:solidFill>
                <a:cs typeface="Arial" pitchFamily="34" charset="0"/>
              </a:rPr>
              <a:t>Evaluation </a:t>
            </a:r>
          </a:p>
          <a:p>
            <a:r>
              <a:rPr lang="en-US" altLang="ko-KR" sz="4400" dirty="0" smtClean="0">
                <a:solidFill>
                  <a:schemeClr val="bg1"/>
                </a:solidFill>
                <a:cs typeface="Arial" pitchFamily="34" charset="0"/>
              </a:rPr>
              <a:t>O-11 – Capacity Builder (</a:t>
            </a:r>
            <a:r>
              <a:rPr lang="en-US" altLang="ko-KR" sz="4400" dirty="0" err="1" smtClean="0">
                <a:solidFill>
                  <a:schemeClr val="bg1"/>
                </a:solidFill>
                <a:cs typeface="Arial" pitchFamily="34" charset="0"/>
              </a:rPr>
              <a:t>Gemachu</a:t>
            </a:r>
            <a:r>
              <a:rPr lang="en-US" altLang="ko-KR" sz="4400" dirty="0" smtClean="0">
                <a:solidFill>
                  <a:schemeClr val="bg1"/>
                </a:solidFill>
                <a:cs typeface="Arial" pitchFamily="34" charset="0"/>
              </a:rPr>
              <a:t>)</a:t>
            </a:r>
            <a:endParaRPr lang="ko-KR" alt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109272" y="2150650"/>
            <a:ext cx="10075649" cy="1101950"/>
            <a:chOff x="5776287" y="1615577"/>
            <a:chExt cx="5262546" cy="1020543"/>
          </a:xfrm>
        </p:grpSpPr>
        <p:sp>
          <p:nvSpPr>
            <p:cNvPr id="9" name="TextBox 8"/>
            <p:cNvSpPr txBox="1"/>
            <p:nvPr/>
          </p:nvSpPr>
          <p:spPr>
            <a:xfrm>
              <a:off x="6531141" y="1752498"/>
              <a:ext cx="4507692" cy="88362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2800" b="1" dirty="0">
                  <a:solidFill>
                    <a:schemeClr val="bg1"/>
                  </a:solidFill>
                  <a:cs typeface="Arial" pitchFamily="34" charset="0"/>
                </a:rPr>
                <a:t>Increasing the Teams capacity through various intensive trainings</a:t>
              </a:r>
              <a:endParaRPr lang="ko-KR" altLang="en-US" sz="2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76960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10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1582229" y="3306912"/>
            <a:ext cx="12060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Expected results </a:t>
            </a:r>
            <a:r>
              <a:rPr lang="en-GB" sz="2400" b="1" dirty="0" smtClean="0">
                <a:solidFill>
                  <a:schemeClr val="bg1"/>
                </a:solidFill>
              </a:rPr>
              <a:t>: Training completion certificates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439793"/>
              </p:ext>
            </p:extLst>
          </p:nvPr>
        </p:nvGraphicFramePr>
        <p:xfrm>
          <a:off x="1898555" y="3835828"/>
          <a:ext cx="8128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573145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47372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Planned – 3 Months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Overall progress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27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Training</a:t>
                      </a:r>
                      <a:r>
                        <a:rPr lang="en-GB" sz="2800" baseline="0" dirty="0" smtClean="0"/>
                        <a:t> on systematic review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EGT and CB are on discussion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443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GIS (ArcGIS) – Risk mapping and temporal predictions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New GIS</a:t>
                      </a:r>
                      <a:r>
                        <a:rPr lang="en-GB" sz="2800" baseline="0" dirty="0" smtClean="0"/>
                        <a:t> experts and CB are on discussion</a:t>
                      </a:r>
                      <a:endParaRPr lang="en-GB" sz="2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37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3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Other Activities</a:t>
            </a:r>
            <a:endParaRPr lang="en-US" dirty="0"/>
          </a:p>
        </p:txBody>
      </p:sp>
      <p:grpSp>
        <p:nvGrpSpPr>
          <p:cNvPr id="5" name="그룹 3">
            <a:extLst>
              <a:ext uri="{FF2B5EF4-FFF2-40B4-BE49-F238E27FC236}">
                <a16:creationId xmlns:a16="http://schemas.microsoft.com/office/drawing/2014/main" id="{025141AF-3DB3-45D2-8A6B-DA124A9C1758}"/>
              </a:ext>
            </a:extLst>
          </p:cNvPr>
          <p:cNvGrpSpPr/>
          <p:nvPr/>
        </p:nvGrpSpPr>
        <p:grpSpPr>
          <a:xfrm>
            <a:off x="6106534" y="1770098"/>
            <a:ext cx="6085466" cy="3185360"/>
            <a:chOff x="6381304" y="1717346"/>
            <a:chExt cx="6509338" cy="340723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83C3D45-5724-4DC1-940D-711C8F57618E}"/>
                </a:ext>
              </a:extLst>
            </p:cNvPr>
            <p:cNvSpPr/>
            <p:nvPr/>
          </p:nvSpPr>
          <p:spPr>
            <a:xfrm>
              <a:off x="7282475" y="2005970"/>
              <a:ext cx="5608167" cy="8214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F64EB99-5C94-412E-B0B5-64BA4E8417C8}"/>
                </a:ext>
              </a:extLst>
            </p:cNvPr>
            <p:cNvSpPr/>
            <p:nvPr/>
          </p:nvSpPr>
          <p:spPr>
            <a:xfrm>
              <a:off x="7008098" y="3176121"/>
              <a:ext cx="5882544" cy="8214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42F7DD1-0498-4141-B65B-FACA7F98FF6A}"/>
                </a:ext>
              </a:extLst>
            </p:cNvPr>
            <p:cNvSpPr/>
            <p:nvPr/>
          </p:nvSpPr>
          <p:spPr>
            <a:xfrm>
              <a:off x="6752271" y="4303118"/>
              <a:ext cx="6138371" cy="8214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22EC10B9-2E00-4977-BD48-BF5833345F2A}"/>
                </a:ext>
              </a:extLst>
            </p:cNvPr>
            <p:cNvSpPr/>
            <p:nvPr/>
          </p:nvSpPr>
          <p:spPr>
            <a:xfrm rot="8690186">
              <a:off x="6381304" y="4014700"/>
              <a:ext cx="1822862" cy="676036"/>
            </a:xfrm>
            <a:prstGeom prst="parallelogram">
              <a:avLst>
                <a:gd name="adj" fmla="val 67445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B0BFF40E-F6E3-4DE3-9D6B-C7CE9BDECB1B}"/>
                </a:ext>
              </a:extLst>
            </p:cNvPr>
            <p:cNvSpPr/>
            <p:nvPr/>
          </p:nvSpPr>
          <p:spPr>
            <a:xfrm rot="8690186">
              <a:off x="6658031" y="2866023"/>
              <a:ext cx="1822862" cy="676036"/>
            </a:xfrm>
            <a:prstGeom prst="parallelogram">
              <a:avLst>
                <a:gd name="adj" fmla="val 67445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C6ED77C1-4182-46B3-ACC8-4A673E592015}"/>
                </a:ext>
              </a:extLst>
            </p:cNvPr>
            <p:cNvSpPr/>
            <p:nvPr/>
          </p:nvSpPr>
          <p:spPr>
            <a:xfrm rot="8690186">
              <a:off x="6934758" y="1717346"/>
              <a:ext cx="1822862" cy="676036"/>
            </a:xfrm>
            <a:prstGeom prst="parallelogram">
              <a:avLst>
                <a:gd name="adj" fmla="val 67445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ACD6E2BA-523A-4A4E-8C4E-E5C0BCA8299F}"/>
              </a:ext>
            </a:extLst>
          </p:cNvPr>
          <p:cNvSpPr/>
          <p:nvPr/>
        </p:nvSpPr>
        <p:spPr>
          <a:xfrm>
            <a:off x="937604" y="1886278"/>
            <a:ext cx="752762" cy="7527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F24515-5465-44E2-86C0-1C0F3A08CFC2}"/>
              </a:ext>
            </a:extLst>
          </p:cNvPr>
          <p:cNvSpPr txBox="1"/>
          <p:nvPr/>
        </p:nvSpPr>
        <p:spPr>
          <a:xfrm>
            <a:off x="1836653" y="1982019"/>
            <a:ext cx="409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Evidence Briefs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154B96-FF79-47C4-806C-442F54C65FA1}"/>
              </a:ext>
            </a:extLst>
          </p:cNvPr>
          <p:cNvSpPr txBox="1"/>
          <p:nvPr/>
        </p:nvSpPr>
        <p:spPr>
          <a:xfrm>
            <a:off x="1861365" y="4212217"/>
            <a:ext cx="409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Interoperability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472809-0250-46E2-99CA-2B127EDA68B1}"/>
              </a:ext>
            </a:extLst>
          </p:cNvPr>
          <p:cNvSpPr txBox="1"/>
          <p:nvPr/>
        </p:nvSpPr>
        <p:spPr>
          <a:xfrm rot="19588409">
            <a:off x="6995462" y="1755009"/>
            <a:ext cx="960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73488D-C095-473A-911B-F379363A0082}"/>
              </a:ext>
            </a:extLst>
          </p:cNvPr>
          <p:cNvSpPr txBox="1"/>
          <p:nvPr/>
        </p:nvSpPr>
        <p:spPr>
          <a:xfrm rot="19588409">
            <a:off x="6719263" y="2847803"/>
            <a:ext cx="960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B7BDE5-2286-445E-BEEB-5499FB7954B6}"/>
              </a:ext>
            </a:extLst>
          </p:cNvPr>
          <p:cNvSpPr txBox="1"/>
          <p:nvPr/>
        </p:nvSpPr>
        <p:spPr>
          <a:xfrm rot="19588409">
            <a:off x="6443064" y="3940597"/>
            <a:ext cx="960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866E9E-4148-4BC5-AE17-17B302F698ED}"/>
              </a:ext>
            </a:extLst>
          </p:cNvPr>
          <p:cNvSpPr txBox="1"/>
          <p:nvPr/>
        </p:nvSpPr>
        <p:spPr>
          <a:xfrm rot="19588409">
            <a:off x="6166865" y="5033391"/>
            <a:ext cx="960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1087775" y="1997753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D6E2BA-523A-4A4E-8C4E-E5C0BCA8299F}"/>
              </a:ext>
            </a:extLst>
          </p:cNvPr>
          <p:cNvSpPr/>
          <p:nvPr/>
        </p:nvSpPr>
        <p:spPr>
          <a:xfrm>
            <a:off x="945941" y="4088551"/>
            <a:ext cx="752762" cy="77055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40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1079938" y="4233369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CD6E2BA-523A-4A4E-8C4E-E5C0BCA8299F}"/>
              </a:ext>
            </a:extLst>
          </p:cNvPr>
          <p:cNvSpPr/>
          <p:nvPr/>
        </p:nvSpPr>
        <p:spPr>
          <a:xfrm>
            <a:off x="933634" y="2944203"/>
            <a:ext cx="752762" cy="77055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42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1062964" y="3054234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AF24515-5465-44E2-86C0-1C0F3A08CFC2}"/>
              </a:ext>
            </a:extLst>
          </p:cNvPr>
          <p:cNvSpPr txBox="1"/>
          <p:nvPr/>
        </p:nvSpPr>
        <p:spPr>
          <a:xfrm>
            <a:off x="1768879" y="3112829"/>
            <a:ext cx="409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  Abstract submission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42F7DD1-0498-4141-B65B-FACA7F98FF6A}"/>
              </a:ext>
            </a:extLst>
          </p:cNvPr>
          <p:cNvSpPr/>
          <p:nvPr/>
        </p:nvSpPr>
        <p:spPr>
          <a:xfrm>
            <a:off x="6453344" y="5095270"/>
            <a:ext cx="5738655" cy="7679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9" name="Parallelogram 48">
            <a:extLst>
              <a:ext uri="{FF2B5EF4-FFF2-40B4-BE49-F238E27FC236}">
                <a16:creationId xmlns:a16="http://schemas.microsoft.com/office/drawing/2014/main" id="{22EC10B9-2E00-4977-BD48-BF5833345F2A}"/>
              </a:ext>
            </a:extLst>
          </p:cNvPr>
          <p:cNvSpPr/>
          <p:nvPr/>
        </p:nvSpPr>
        <p:spPr>
          <a:xfrm rot="8690186">
            <a:off x="6096943" y="4803609"/>
            <a:ext cx="1704162" cy="632014"/>
          </a:xfrm>
          <a:prstGeom prst="parallelogram">
            <a:avLst>
              <a:gd name="adj" fmla="val 67445"/>
            </a:avLst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3B7BDE5-2286-445E-BEEB-5499FB7954B6}"/>
              </a:ext>
            </a:extLst>
          </p:cNvPr>
          <p:cNvSpPr txBox="1"/>
          <p:nvPr/>
        </p:nvSpPr>
        <p:spPr>
          <a:xfrm rot="19588409">
            <a:off x="6476260" y="4797439"/>
            <a:ext cx="960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E154B96-FF79-47C4-806C-442F54C65FA1}"/>
              </a:ext>
            </a:extLst>
          </p:cNvPr>
          <p:cNvSpPr txBox="1"/>
          <p:nvPr/>
        </p:nvSpPr>
        <p:spPr>
          <a:xfrm>
            <a:off x="1861365" y="5201000"/>
            <a:ext cx="409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EWARS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CD6E2BA-523A-4A4E-8C4E-E5C0BCA8299F}"/>
              </a:ext>
            </a:extLst>
          </p:cNvPr>
          <p:cNvSpPr/>
          <p:nvPr/>
        </p:nvSpPr>
        <p:spPr>
          <a:xfrm>
            <a:off x="933634" y="5093977"/>
            <a:ext cx="752762" cy="77055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53" name="Group 52"/>
          <p:cNvGrpSpPr/>
          <p:nvPr/>
        </p:nvGrpSpPr>
        <p:grpSpPr>
          <a:xfrm>
            <a:off x="1040746" y="5326004"/>
            <a:ext cx="579182" cy="337831"/>
            <a:chOff x="3097213" y="7826376"/>
            <a:chExt cx="1022350" cy="473075"/>
          </a:xfrm>
        </p:grpSpPr>
        <p:sp>
          <p:nvSpPr>
            <p:cNvPr id="54" name="Freeform 188"/>
            <p:cNvSpPr>
              <a:spLocks noEditPoints="1"/>
            </p:cNvSpPr>
            <p:nvPr/>
          </p:nvSpPr>
          <p:spPr bwMode="auto">
            <a:xfrm>
              <a:off x="3097213" y="7826376"/>
              <a:ext cx="1022350" cy="473075"/>
            </a:xfrm>
            <a:custGeom>
              <a:avLst/>
              <a:gdLst>
                <a:gd name="T0" fmla="*/ 0 w 333"/>
                <a:gd name="T1" fmla="*/ 77 h 154"/>
                <a:gd name="T2" fmla="*/ 78 w 333"/>
                <a:gd name="T3" fmla="*/ 154 h 154"/>
                <a:gd name="T4" fmla="*/ 153 w 333"/>
                <a:gd name="T5" fmla="*/ 95 h 154"/>
                <a:gd name="T6" fmla="*/ 181 w 333"/>
                <a:gd name="T7" fmla="*/ 95 h 154"/>
                <a:gd name="T8" fmla="*/ 256 w 333"/>
                <a:gd name="T9" fmla="*/ 154 h 154"/>
                <a:gd name="T10" fmla="*/ 333 w 333"/>
                <a:gd name="T11" fmla="*/ 77 h 154"/>
                <a:gd name="T12" fmla="*/ 256 w 333"/>
                <a:gd name="T13" fmla="*/ 0 h 154"/>
                <a:gd name="T14" fmla="*/ 256 w 333"/>
                <a:gd name="T15" fmla="*/ 0 h 154"/>
                <a:gd name="T16" fmla="*/ 75 w 333"/>
                <a:gd name="T17" fmla="*/ 0 h 154"/>
                <a:gd name="T18" fmla="*/ 75 w 333"/>
                <a:gd name="T19" fmla="*/ 0 h 154"/>
                <a:gd name="T20" fmla="*/ 0 w 333"/>
                <a:gd name="T21" fmla="*/ 77 h 154"/>
                <a:gd name="T22" fmla="*/ 256 w 333"/>
                <a:gd name="T23" fmla="*/ 27 h 154"/>
                <a:gd name="T24" fmla="*/ 306 w 333"/>
                <a:gd name="T25" fmla="*/ 77 h 154"/>
                <a:gd name="T26" fmla="*/ 256 w 333"/>
                <a:gd name="T27" fmla="*/ 127 h 154"/>
                <a:gd name="T28" fmla="*/ 206 w 333"/>
                <a:gd name="T29" fmla="*/ 77 h 154"/>
                <a:gd name="T30" fmla="*/ 256 w 333"/>
                <a:gd name="T31" fmla="*/ 27 h 154"/>
                <a:gd name="T32" fmla="*/ 78 w 333"/>
                <a:gd name="T33" fmla="*/ 27 h 154"/>
                <a:gd name="T34" fmla="*/ 128 w 333"/>
                <a:gd name="T35" fmla="*/ 77 h 154"/>
                <a:gd name="T36" fmla="*/ 78 w 333"/>
                <a:gd name="T37" fmla="*/ 127 h 154"/>
                <a:gd name="T38" fmla="*/ 28 w 333"/>
                <a:gd name="T39" fmla="*/ 77 h 154"/>
                <a:gd name="T40" fmla="*/ 78 w 333"/>
                <a:gd name="T41" fmla="*/ 2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3" h="154">
                  <a:moveTo>
                    <a:pt x="0" y="77"/>
                  </a:moveTo>
                  <a:cubicBezTo>
                    <a:pt x="0" y="120"/>
                    <a:pt x="35" y="154"/>
                    <a:pt x="78" y="154"/>
                  </a:cubicBezTo>
                  <a:cubicBezTo>
                    <a:pt x="114" y="154"/>
                    <a:pt x="145" y="129"/>
                    <a:pt x="153" y="95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89" y="129"/>
                    <a:pt x="219" y="154"/>
                    <a:pt x="256" y="154"/>
                  </a:cubicBezTo>
                  <a:cubicBezTo>
                    <a:pt x="298" y="154"/>
                    <a:pt x="333" y="120"/>
                    <a:pt x="333" y="77"/>
                  </a:cubicBezTo>
                  <a:cubicBezTo>
                    <a:pt x="333" y="35"/>
                    <a:pt x="298" y="0"/>
                    <a:pt x="256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35" y="1"/>
                    <a:pt x="0" y="35"/>
                    <a:pt x="0" y="77"/>
                  </a:cubicBezTo>
                  <a:close/>
                  <a:moveTo>
                    <a:pt x="256" y="27"/>
                  </a:moveTo>
                  <a:cubicBezTo>
                    <a:pt x="283" y="27"/>
                    <a:pt x="306" y="50"/>
                    <a:pt x="306" y="77"/>
                  </a:cubicBezTo>
                  <a:cubicBezTo>
                    <a:pt x="306" y="105"/>
                    <a:pt x="283" y="127"/>
                    <a:pt x="256" y="127"/>
                  </a:cubicBezTo>
                  <a:cubicBezTo>
                    <a:pt x="228" y="127"/>
                    <a:pt x="206" y="105"/>
                    <a:pt x="206" y="77"/>
                  </a:cubicBezTo>
                  <a:cubicBezTo>
                    <a:pt x="206" y="50"/>
                    <a:pt x="228" y="27"/>
                    <a:pt x="256" y="27"/>
                  </a:cubicBezTo>
                  <a:close/>
                  <a:moveTo>
                    <a:pt x="78" y="27"/>
                  </a:moveTo>
                  <a:cubicBezTo>
                    <a:pt x="105" y="27"/>
                    <a:pt x="128" y="50"/>
                    <a:pt x="128" y="77"/>
                  </a:cubicBezTo>
                  <a:cubicBezTo>
                    <a:pt x="128" y="105"/>
                    <a:pt x="105" y="127"/>
                    <a:pt x="78" y="127"/>
                  </a:cubicBezTo>
                  <a:cubicBezTo>
                    <a:pt x="50" y="127"/>
                    <a:pt x="28" y="105"/>
                    <a:pt x="28" y="77"/>
                  </a:cubicBezTo>
                  <a:cubicBezTo>
                    <a:pt x="28" y="50"/>
                    <a:pt x="50" y="27"/>
                    <a:pt x="78" y="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700">
                <a:solidFill>
                  <a:schemeClr val="lt1"/>
                </a:solidFill>
              </a:endParaRPr>
            </a:p>
          </p:txBody>
        </p:sp>
        <p:sp>
          <p:nvSpPr>
            <p:cNvPr id="55" name="Freeform 189"/>
            <p:cNvSpPr>
              <a:spLocks/>
            </p:cNvSpPr>
            <p:nvPr/>
          </p:nvSpPr>
          <p:spPr bwMode="auto">
            <a:xfrm>
              <a:off x="3225800" y="7951788"/>
              <a:ext cx="134937" cy="131763"/>
            </a:xfrm>
            <a:custGeom>
              <a:avLst/>
              <a:gdLst>
                <a:gd name="T0" fmla="*/ 10 w 44"/>
                <a:gd name="T1" fmla="*/ 43 h 43"/>
                <a:gd name="T2" fmla="*/ 20 w 44"/>
                <a:gd name="T3" fmla="*/ 34 h 43"/>
                <a:gd name="T4" fmla="*/ 34 w 44"/>
                <a:gd name="T5" fmla="*/ 19 h 43"/>
                <a:gd name="T6" fmla="*/ 44 w 44"/>
                <a:gd name="T7" fmla="*/ 9 h 43"/>
                <a:gd name="T8" fmla="*/ 34 w 44"/>
                <a:gd name="T9" fmla="*/ 0 h 43"/>
                <a:gd name="T10" fmla="*/ 0 w 44"/>
                <a:gd name="T11" fmla="*/ 34 h 43"/>
                <a:gd name="T12" fmla="*/ 10 w 44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43">
                  <a:moveTo>
                    <a:pt x="10" y="43"/>
                  </a:moveTo>
                  <a:cubicBezTo>
                    <a:pt x="15" y="43"/>
                    <a:pt x="20" y="39"/>
                    <a:pt x="20" y="34"/>
                  </a:cubicBezTo>
                  <a:cubicBezTo>
                    <a:pt x="20" y="25"/>
                    <a:pt x="26" y="19"/>
                    <a:pt x="34" y="19"/>
                  </a:cubicBezTo>
                  <a:cubicBezTo>
                    <a:pt x="40" y="19"/>
                    <a:pt x="44" y="14"/>
                    <a:pt x="44" y="9"/>
                  </a:cubicBezTo>
                  <a:cubicBezTo>
                    <a:pt x="44" y="4"/>
                    <a:pt x="40" y="0"/>
                    <a:pt x="34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39"/>
                    <a:pt x="5" y="43"/>
                    <a:pt x="10" y="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700">
                <a:solidFill>
                  <a:schemeClr val="lt1"/>
                </a:solidFill>
              </a:endParaRPr>
            </a:p>
          </p:txBody>
        </p:sp>
        <p:sp>
          <p:nvSpPr>
            <p:cNvPr id="56" name="Freeform 190"/>
            <p:cNvSpPr>
              <a:spLocks/>
            </p:cNvSpPr>
            <p:nvPr/>
          </p:nvSpPr>
          <p:spPr bwMode="auto">
            <a:xfrm>
              <a:off x="3770313" y="7951788"/>
              <a:ext cx="134937" cy="131763"/>
            </a:xfrm>
            <a:custGeom>
              <a:avLst/>
              <a:gdLst>
                <a:gd name="T0" fmla="*/ 10 w 44"/>
                <a:gd name="T1" fmla="*/ 43 h 43"/>
                <a:gd name="T2" fmla="*/ 19 w 44"/>
                <a:gd name="T3" fmla="*/ 34 h 43"/>
                <a:gd name="T4" fmla="*/ 34 w 44"/>
                <a:gd name="T5" fmla="*/ 19 h 43"/>
                <a:gd name="T6" fmla="*/ 44 w 44"/>
                <a:gd name="T7" fmla="*/ 9 h 43"/>
                <a:gd name="T8" fmla="*/ 34 w 44"/>
                <a:gd name="T9" fmla="*/ 0 h 43"/>
                <a:gd name="T10" fmla="*/ 0 w 44"/>
                <a:gd name="T11" fmla="*/ 34 h 43"/>
                <a:gd name="T12" fmla="*/ 10 w 44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43">
                  <a:moveTo>
                    <a:pt x="10" y="43"/>
                  </a:moveTo>
                  <a:cubicBezTo>
                    <a:pt x="15" y="43"/>
                    <a:pt x="19" y="39"/>
                    <a:pt x="19" y="34"/>
                  </a:cubicBezTo>
                  <a:cubicBezTo>
                    <a:pt x="19" y="25"/>
                    <a:pt x="26" y="19"/>
                    <a:pt x="34" y="19"/>
                  </a:cubicBezTo>
                  <a:cubicBezTo>
                    <a:pt x="39" y="19"/>
                    <a:pt x="44" y="14"/>
                    <a:pt x="44" y="9"/>
                  </a:cubicBezTo>
                  <a:cubicBezTo>
                    <a:pt x="44" y="4"/>
                    <a:pt x="39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39"/>
                    <a:pt x="4" y="43"/>
                    <a:pt x="10" y="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700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8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58641387"/>
              </p:ext>
            </p:extLst>
          </p:nvPr>
        </p:nvGraphicFramePr>
        <p:xfrm>
          <a:off x="3960830" y="969865"/>
          <a:ext cx="5621383" cy="409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8"/>
          <p:cNvSpPr txBox="1">
            <a:spLocks/>
          </p:cNvSpPr>
          <p:nvPr/>
        </p:nvSpPr>
        <p:spPr>
          <a:xfrm>
            <a:off x="305701" y="3784985"/>
            <a:ext cx="5200755" cy="1868450"/>
          </a:xfrm>
          <a:prstGeom prst="roundRect">
            <a:avLst>
              <a:gd name="adj" fmla="val 50000"/>
            </a:avLst>
          </a:prstGeo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Nunito Sans Bold"/>
                <a:ea typeface="+mj-ea"/>
                <a:cs typeface="+mj-cs"/>
              </a:rPr>
              <a:t>3 Months</a:t>
            </a:r>
            <a:r>
              <a:rPr kumimoji="0" lang="en-GB" sz="3600" b="0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Nunito Sans Bold"/>
                <a:ea typeface="+mj-ea"/>
                <a:cs typeface="+mj-cs"/>
              </a:rPr>
              <a:t> Evaluation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Nunito Sans Bold"/>
              <a:ea typeface="+mj-ea"/>
              <a:cs typeface="+mj-cs"/>
            </a:endParaRPr>
          </a:p>
        </p:txBody>
      </p:sp>
      <p:sp>
        <p:nvSpPr>
          <p:cNvPr id="5" name="Title 8"/>
          <p:cNvSpPr txBox="1">
            <a:spLocks/>
          </p:cNvSpPr>
          <p:nvPr/>
        </p:nvSpPr>
        <p:spPr>
          <a:xfrm>
            <a:off x="6538475" y="3784985"/>
            <a:ext cx="5096656" cy="1868450"/>
          </a:xfrm>
          <a:prstGeom prst="roundRect">
            <a:avLst>
              <a:gd name="adj" fmla="val 50000"/>
            </a:avLst>
          </a:prstGeo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ysClr val="window" lastClr="FFFFFF"/>
                </a:solidFill>
                <a:latin typeface="Nunito Sans Bold"/>
              </a:rPr>
              <a:t>6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Nunito Sans Bold"/>
                <a:ea typeface="+mj-ea"/>
                <a:cs typeface="+mj-cs"/>
              </a:rPr>
              <a:t> Months Evaluation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Nunito Sans Bold"/>
              <a:ea typeface="+mj-ea"/>
              <a:cs typeface="+mj-cs"/>
            </a:endParaRPr>
          </a:p>
        </p:txBody>
      </p:sp>
      <p:sp>
        <p:nvSpPr>
          <p:cNvPr id="6" name="Freeform 187"/>
          <p:cNvSpPr>
            <a:spLocks noEditPoints="1"/>
          </p:cNvSpPr>
          <p:nvPr/>
        </p:nvSpPr>
        <p:spPr bwMode="auto">
          <a:xfrm>
            <a:off x="5423592" y="2266653"/>
            <a:ext cx="1287689" cy="1785026"/>
          </a:xfrm>
          <a:custGeom>
            <a:avLst/>
            <a:gdLst>
              <a:gd name="T0" fmla="*/ 119 w 240"/>
              <a:gd name="T1" fmla="*/ 310 h 310"/>
              <a:gd name="T2" fmla="*/ 217 w 240"/>
              <a:gd name="T3" fmla="*/ 191 h 310"/>
              <a:gd name="T4" fmla="*/ 118 w 240"/>
              <a:gd name="T5" fmla="*/ 0 h 310"/>
              <a:gd name="T6" fmla="*/ 20 w 240"/>
              <a:gd name="T7" fmla="*/ 191 h 310"/>
              <a:gd name="T8" fmla="*/ 119 w 240"/>
              <a:gd name="T9" fmla="*/ 310 h 310"/>
              <a:gd name="T10" fmla="*/ 38 w 240"/>
              <a:gd name="T11" fmla="*/ 202 h 310"/>
              <a:gd name="T12" fmla="*/ 38 w 240"/>
              <a:gd name="T13" fmla="*/ 197 h 310"/>
              <a:gd name="T14" fmla="*/ 39 w 240"/>
              <a:gd name="T15" fmla="*/ 202 h 310"/>
              <a:gd name="T16" fmla="*/ 40 w 240"/>
              <a:gd name="T17" fmla="*/ 207 h 310"/>
              <a:gd name="T18" fmla="*/ 43 w 240"/>
              <a:gd name="T19" fmla="*/ 215 h 310"/>
              <a:gd name="T20" fmla="*/ 44 w 240"/>
              <a:gd name="T21" fmla="*/ 219 h 310"/>
              <a:gd name="T22" fmla="*/ 47 w 240"/>
              <a:gd name="T23" fmla="*/ 223 h 310"/>
              <a:gd name="T24" fmla="*/ 52 w 240"/>
              <a:gd name="T25" fmla="*/ 231 h 310"/>
              <a:gd name="T26" fmla="*/ 58 w 240"/>
              <a:gd name="T27" fmla="*/ 238 h 310"/>
              <a:gd name="T28" fmla="*/ 66 w 240"/>
              <a:gd name="T29" fmla="*/ 245 h 310"/>
              <a:gd name="T30" fmla="*/ 74 w 240"/>
              <a:gd name="T31" fmla="*/ 250 h 310"/>
              <a:gd name="T32" fmla="*/ 83 w 240"/>
              <a:gd name="T33" fmla="*/ 254 h 310"/>
              <a:gd name="T34" fmla="*/ 91 w 240"/>
              <a:gd name="T35" fmla="*/ 257 h 310"/>
              <a:gd name="T36" fmla="*/ 95 w 240"/>
              <a:gd name="T37" fmla="*/ 257 h 310"/>
              <a:gd name="T38" fmla="*/ 99 w 240"/>
              <a:gd name="T39" fmla="*/ 258 h 310"/>
              <a:gd name="T40" fmla="*/ 105 w 240"/>
              <a:gd name="T41" fmla="*/ 258 h 310"/>
              <a:gd name="T42" fmla="*/ 107 w 240"/>
              <a:gd name="T43" fmla="*/ 258 h 310"/>
              <a:gd name="T44" fmla="*/ 110 w 240"/>
              <a:gd name="T45" fmla="*/ 258 h 310"/>
              <a:gd name="T46" fmla="*/ 115 w 240"/>
              <a:gd name="T47" fmla="*/ 257 h 310"/>
              <a:gd name="T48" fmla="*/ 132 w 240"/>
              <a:gd name="T49" fmla="*/ 272 h 310"/>
              <a:gd name="T50" fmla="*/ 118 w 240"/>
              <a:gd name="T51" fmla="*/ 289 h 310"/>
              <a:gd name="T52" fmla="*/ 114 w 240"/>
              <a:gd name="T53" fmla="*/ 289 h 310"/>
              <a:gd name="T54" fmla="*/ 108 w 240"/>
              <a:gd name="T55" fmla="*/ 288 h 310"/>
              <a:gd name="T56" fmla="*/ 106 w 240"/>
              <a:gd name="T57" fmla="*/ 287 h 310"/>
              <a:gd name="T58" fmla="*/ 102 w 240"/>
              <a:gd name="T59" fmla="*/ 286 h 310"/>
              <a:gd name="T60" fmla="*/ 93 w 240"/>
              <a:gd name="T61" fmla="*/ 283 h 310"/>
              <a:gd name="T62" fmla="*/ 88 w 240"/>
              <a:gd name="T63" fmla="*/ 282 h 310"/>
              <a:gd name="T64" fmla="*/ 83 w 240"/>
              <a:gd name="T65" fmla="*/ 279 h 310"/>
              <a:gd name="T66" fmla="*/ 73 w 240"/>
              <a:gd name="T67" fmla="*/ 273 h 310"/>
              <a:gd name="T68" fmla="*/ 63 w 240"/>
              <a:gd name="T69" fmla="*/ 265 h 310"/>
              <a:gd name="T70" fmla="*/ 55 w 240"/>
              <a:gd name="T71" fmla="*/ 256 h 310"/>
              <a:gd name="T72" fmla="*/ 48 w 240"/>
              <a:gd name="T73" fmla="*/ 246 h 310"/>
              <a:gd name="T74" fmla="*/ 43 w 240"/>
              <a:gd name="T75" fmla="*/ 235 h 310"/>
              <a:gd name="T76" fmla="*/ 40 w 240"/>
              <a:gd name="T77" fmla="*/ 225 h 310"/>
              <a:gd name="T78" fmla="*/ 39 w 240"/>
              <a:gd name="T79" fmla="*/ 220 h 310"/>
              <a:gd name="T80" fmla="*/ 38 w 240"/>
              <a:gd name="T81" fmla="*/ 216 h 310"/>
              <a:gd name="T82" fmla="*/ 38 w 240"/>
              <a:gd name="T83" fmla="*/ 208 h 310"/>
              <a:gd name="T84" fmla="*/ 38 w 240"/>
              <a:gd name="T85" fmla="*/ 202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0" h="310">
                <a:moveTo>
                  <a:pt x="119" y="310"/>
                </a:moveTo>
                <a:cubicBezTo>
                  <a:pt x="173" y="310"/>
                  <a:pt x="240" y="258"/>
                  <a:pt x="217" y="191"/>
                </a:cubicBezTo>
                <a:cubicBezTo>
                  <a:pt x="118" y="0"/>
                  <a:pt x="118" y="0"/>
                  <a:pt x="118" y="0"/>
                </a:cubicBezTo>
                <a:cubicBezTo>
                  <a:pt x="20" y="191"/>
                  <a:pt x="20" y="191"/>
                  <a:pt x="20" y="191"/>
                </a:cubicBezTo>
                <a:cubicBezTo>
                  <a:pt x="0" y="257"/>
                  <a:pt x="64" y="310"/>
                  <a:pt x="119" y="310"/>
                </a:cubicBezTo>
                <a:close/>
                <a:moveTo>
                  <a:pt x="38" y="202"/>
                </a:moveTo>
                <a:cubicBezTo>
                  <a:pt x="38" y="199"/>
                  <a:pt x="38" y="197"/>
                  <a:pt x="38" y="197"/>
                </a:cubicBezTo>
                <a:cubicBezTo>
                  <a:pt x="38" y="197"/>
                  <a:pt x="38" y="199"/>
                  <a:pt x="39" y="202"/>
                </a:cubicBezTo>
                <a:cubicBezTo>
                  <a:pt x="39" y="203"/>
                  <a:pt x="40" y="205"/>
                  <a:pt x="40" y="207"/>
                </a:cubicBezTo>
                <a:cubicBezTo>
                  <a:pt x="41" y="210"/>
                  <a:pt x="42" y="212"/>
                  <a:pt x="43" y="215"/>
                </a:cubicBezTo>
                <a:cubicBezTo>
                  <a:pt x="43" y="216"/>
                  <a:pt x="44" y="217"/>
                  <a:pt x="44" y="219"/>
                </a:cubicBezTo>
                <a:cubicBezTo>
                  <a:pt x="45" y="220"/>
                  <a:pt x="46" y="221"/>
                  <a:pt x="47" y="223"/>
                </a:cubicBezTo>
                <a:cubicBezTo>
                  <a:pt x="48" y="225"/>
                  <a:pt x="50" y="228"/>
                  <a:pt x="52" y="231"/>
                </a:cubicBezTo>
                <a:cubicBezTo>
                  <a:pt x="54" y="233"/>
                  <a:pt x="56" y="236"/>
                  <a:pt x="58" y="238"/>
                </a:cubicBezTo>
                <a:cubicBezTo>
                  <a:pt x="61" y="241"/>
                  <a:pt x="63" y="243"/>
                  <a:pt x="66" y="245"/>
                </a:cubicBezTo>
                <a:cubicBezTo>
                  <a:pt x="69" y="247"/>
                  <a:pt x="71" y="249"/>
                  <a:pt x="74" y="250"/>
                </a:cubicBezTo>
                <a:cubicBezTo>
                  <a:pt x="77" y="252"/>
                  <a:pt x="80" y="253"/>
                  <a:pt x="83" y="254"/>
                </a:cubicBezTo>
                <a:cubicBezTo>
                  <a:pt x="86" y="255"/>
                  <a:pt x="89" y="256"/>
                  <a:pt x="91" y="257"/>
                </a:cubicBezTo>
                <a:cubicBezTo>
                  <a:pt x="93" y="257"/>
                  <a:pt x="94" y="257"/>
                  <a:pt x="95" y="257"/>
                </a:cubicBezTo>
                <a:cubicBezTo>
                  <a:pt x="97" y="257"/>
                  <a:pt x="98" y="258"/>
                  <a:pt x="99" y="258"/>
                </a:cubicBezTo>
                <a:cubicBezTo>
                  <a:pt x="101" y="258"/>
                  <a:pt x="103" y="258"/>
                  <a:pt x="105" y="258"/>
                </a:cubicBezTo>
                <a:cubicBezTo>
                  <a:pt x="106" y="258"/>
                  <a:pt x="107" y="258"/>
                  <a:pt x="107" y="258"/>
                </a:cubicBezTo>
                <a:cubicBezTo>
                  <a:pt x="108" y="258"/>
                  <a:pt x="109" y="258"/>
                  <a:pt x="110" y="258"/>
                </a:cubicBezTo>
                <a:cubicBezTo>
                  <a:pt x="113" y="257"/>
                  <a:pt x="115" y="257"/>
                  <a:pt x="115" y="257"/>
                </a:cubicBezTo>
                <a:cubicBezTo>
                  <a:pt x="124" y="256"/>
                  <a:pt x="131" y="263"/>
                  <a:pt x="132" y="272"/>
                </a:cubicBezTo>
                <a:cubicBezTo>
                  <a:pt x="133" y="280"/>
                  <a:pt x="126" y="288"/>
                  <a:pt x="118" y="289"/>
                </a:cubicBezTo>
                <a:cubicBezTo>
                  <a:pt x="116" y="289"/>
                  <a:pt x="115" y="289"/>
                  <a:pt x="114" y="289"/>
                </a:cubicBezTo>
                <a:cubicBezTo>
                  <a:pt x="114" y="289"/>
                  <a:pt x="112" y="288"/>
                  <a:pt x="108" y="288"/>
                </a:cubicBezTo>
                <a:cubicBezTo>
                  <a:pt x="108" y="288"/>
                  <a:pt x="107" y="287"/>
                  <a:pt x="106" y="287"/>
                </a:cubicBezTo>
                <a:cubicBezTo>
                  <a:pt x="104" y="287"/>
                  <a:pt x="103" y="287"/>
                  <a:pt x="102" y="286"/>
                </a:cubicBezTo>
                <a:cubicBezTo>
                  <a:pt x="99" y="285"/>
                  <a:pt x="96" y="285"/>
                  <a:pt x="93" y="283"/>
                </a:cubicBezTo>
                <a:cubicBezTo>
                  <a:pt x="91" y="283"/>
                  <a:pt x="89" y="282"/>
                  <a:pt x="88" y="282"/>
                </a:cubicBezTo>
                <a:cubicBezTo>
                  <a:pt x="86" y="281"/>
                  <a:pt x="85" y="280"/>
                  <a:pt x="83" y="279"/>
                </a:cubicBezTo>
                <a:cubicBezTo>
                  <a:pt x="79" y="278"/>
                  <a:pt x="76" y="275"/>
                  <a:pt x="73" y="273"/>
                </a:cubicBezTo>
                <a:cubicBezTo>
                  <a:pt x="70" y="271"/>
                  <a:pt x="66" y="268"/>
                  <a:pt x="63" y="265"/>
                </a:cubicBezTo>
                <a:cubicBezTo>
                  <a:pt x="60" y="263"/>
                  <a:pt x="58" y="259"/>
                  <a:pt x="55" y="256"/>
                </a:cubicBezTo>
                <a:cubicBezTo>
                  <a:pt x="52" y="253"/>
                  <a:pt x="50" y="249"/>
                  <a:pt x="48" y="246"/>
                </a:cubicBezTo>
                <a:cubicBezTo>
                  <a:pt x="46" y="243"/>
                  <a:pt x="45" y="239"/>
                  <a:pt x="43" y="235"/>
                </a:cubicBezTo>
                <a:cubicBezTo>
                  <a:pt x="42" y="232"/>
                  <a:pt x="40" y="228"/>
                  <a:pt x="40" y="225"/>
                </a:cubicBezTo>
                <a:cubicBezTo>
                  <a:pt x="39" y="223"/>
                  <a:pt x="39" y="222"/>
                  <a:pt x="39" y="220"/>
                </a:cubicBezTo>
                <a:cubicBezTo>
                  <a:pt x="38" y="219"/>
                  <a:pt x="38" y="217"/>
                  <a:pt x="38" y="216"/>
                </a:cubicBezTo>
                <a:cubicBezTo>
                  <a:pt x="38" y="213"/>
                  <a:pt x="38" y="210"/>
                  <a:pt x="38" y="208"/>
                </a:cubicBezTo>
                <a:cubicBezTo>
                  <a:pt x="37" y="206"/>
                  <a:pt x="37" y="203"/>
                  <a:pt x="38" y="202"/>
                </a:cubicBezTo>
                <a:close/>
              </a:path>
            </a:pathLst>
          </a:custGeo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  <a:extLst/>
        </p:spPr>
        <p:txBody>
          <a:bodyPr vert="horz" lIns="182880" tIns="45720" rIns="182880" bIns="0" rtlCol="0" anchor="ctr">
            <a:normAutofit fontScale="97500"/>
          </a:bodyPr>
          <a:lstStyle/>
          <a:p>
            <a:pPr>
              <a:spcBef>
                <a:spcPct val="0"/>
              </a:spcBef>
            </a:pPr>
            <a:endParaRPr lang="en-US" sz="3600">
              <a:solidFill>
                <a:sysClr val="window" lastClr="FFFFFF"/>
              </a:solidFill>
              <a:latin typeface="Nunito Sans Bold"/>
              <a:ea typeface="+mj-ea"/>
              <a:cs typeface="+mj-cs"/>
            </a:endParaRPr>
          </a:p>
        </p:txBody>
      </p:sp>
      <p:sp>
        <p:nvSpPr>
          <p:cNvPr id="7" name="Title 8"/>
          <p:cNvSpPr txBox="1">
            <a:spLocks/>
          </p:cNvSpPr>
          <p:nvPr/>
        </p:nvSpPr>
        <p:spPr>
          <a:xfrm>
            <a:off x="4848860" y="609335"/>
            <a:ext cx="2452783" cy="763517"/>
          </a:xfrm>
          <a:prstGeom prst="roundRect">
            <a:avLst>
              <a:gd name="adj" fmla="val 50000"/>
            </a:avLst>
          </a:prstGeom>
          <a:solidFill>
            <a:schemeClr val="accent5">
              <a:alpha val="0"/>
            </a:schemeClr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>
                <a:solidFill>
                  <a:srgbClr val="92D050"/>
                </a:solidFill>
                <a:latin typeface="Nunito Sans Bold"/>
              </a:rPr>
              <a:t>9 Months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Nunito Sans Bold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26834" y="172680"/>
            <a:ext cx="2458386" cy="2000894"/>
            <a:chOff x="3143250" y="12312651"/>
            <a:chExt cx="930275" cy="111283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Oval 234"/>
            <p:cNvSpPr>
              <a:spLocks noChangeArrowheads="1"/>
            </p:cNvSpPr>
            <p:nvPr/>
          </p:nvSpPr>
          <p:spPr bwMode="auto">
            <a:xfrm>
              <a:off x="3544888" y="13257213"/>
              <a:ext cx="133350" cy="128588"/>
            </a:xfrm>
            <a:prstGeom prst="ellipse">
              <a:avLst/>
            </a:pr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25000" lnSpcReduction="200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  <p:sp>
          <p:nvSpPr>
            <p:cNvPr id="10" name="Freeform 235"/>
            <p:cNvSpPr>
              <a:spLocks noEditPoints="1"/>
            </p:cNvSpPr>
            <p:nvPr/>
          </p:nvSpPr>
          <p:spPr bwMode="auto">
            <a:xfrm>
              <a:off x="3143250" y="12312651"/>
              <a:ext cx="930275" cy="688975"/>
            </a:xfrm>
            <a:custGeom>
              <a:avLst/>
              <a:gdLst>
                <a:gd name="T0" fmla="*/ 246 w 303"/>
                <a:gd name="T1" fmla="*/ 74 h 224"/>
                <a:gd name="T2" fmla="*/ 160 w 303"/>
                <a:gd name="T3" fmla="*/ 0 h 224"/>
                <a:gd name="T4" fmla="*/ 84 w 303"/>
                <a:gd name="T5" fmla="*/ 45 h 224"/>
                <a:gd name="T6" fmla="*/ 74 w 303"/>
                <a:gd name="T7" fmla="*/ 44 h 224"/>
                <a:gd name="T8" fmla="*/ 27 w 303"/>
                <a:gd name="T9" fmla="*/ 91 h 224"/>
                <a:gd name="T10" fmla="*/ 28 w 303"/>
                <a:gd name="T11" fmla="*/ 101 h 224"/>
                <a:gd name="T12" fmla="*/ 0 w 303"/>
                <a:gd name="T13" fmla="*/ 155 h 224"/>
                <a:gd name="T14" fmla="*/ 62 w 303"/>
                <a:gd name="T15" fmla="*/ 224 h 224"/>
                <a:gd name="T16" fmla="*/ 233 w 303"/>
                <a:gd name="T17" fmla="*/ 224 h 224"/>
                <a:gd name="T18" fmla="*/ 283 w 303"/>
                <a:gd name="T19" fmla="*/ 199 h 224"/>
                <a:gd name="T20" fmla="*/ 303 w 303"/>
                <a:gd name="T21" fmla="*/ 148 h 224"/>
                <a:gd name="T22" fmla="*/ 246 w 303"/>
                <a:gd name="T23" fmla="*/ 74 h 224"/>
                <a:gd name="T24" fmla="*/ 233 w 303"/>
                <a:gd name="T25" fmla="*/ 210 h 224"/>
                <a:gd name="T26" fmla="*/ 63 w 303"/>
                <a:gd name="T27" fmla="*/ 210 h 224"/>
                <a:gd name="T28" fmla="*/ 14 w 303"/>
                <a:gd name="T29" fmla="*/ 155 h 224"/>
                <a:gd name="T30" fmla="*/ 40 w 303"/>
                <a:gd name="T31" fmla="*/ 110 h 224"/>
                <a:gd name="T32" fmla="*/ 43 w 303"/>
                <a:gd name="T33" fmla="*/ 102 h 224"/>
                <a:gd name="T34" fmla="*/ 41 w 303"/>
                <a:gd name="T35" fmla="*/ 91 h 224"/>
                <a:gd name="T36" fmla="*/ 74 w 303"/>
                <a:gd name="T37" fmla="*/ 57 h 224"/>
                <a:gd name="T38" fmla="*/ 85 w 303"/>
                <a:gd name="T39" fmla="*/ 59 h 224"/>
                <a:gd name="T40" fmla="*/ 94 w 303"/>
                <a:gd name="T41" fmla="*/ 56 h 224"/>
                <a:gd name="T42" fmla="*/ 160 w 303"/>
                <a:gd name="T43" fmla="*/ 14 h 224"/>
                <a:gd name="T44" fmla="*/ 233 w 303"/>
                <a:gd name="T45" fmla="*/ 80 h 224"/>
                <a:gd name="T46" fmla="*/ 239 w 303"/>
                <a:gd name="T47" fmla="*/ 86 h 224"/>
                <a:gd name="T48" fmla="*/ 289 w 303"/>
                <a:gd name="T49" fmla="*/ 148 h 224"/>
                <a:gd name="T50" fmla="*/ 233 w 303"/>
                <a:gd name="T51" fmla="*/ 21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3" h="224">
                  <a:moveTo>
                    <a:pt x="246" y="74"/>
                  </a:moveTo>
                  <a:cubicBezTo>
                    <a:pt x="239" y="32"/>
                    <a:pt x="203" y="0"/>
                    <a:pt x="160" y="0"/>
                  </a:cubicBezTo>
                  <a:cubicBezTo>
                    <a:pt x="129" y="0"/>
                    <a:pt x="99" y="18"/>
                    <a:pt x="84" y="45"/>
                  </a:cubicBezTo>
                  <a:cubicBezTo>
                    <a:pt x="81" y="44"/>
                    <a:pt x="77" y="44"/>
                    <a:pt x="74" y="44"/>
                  </a:cubicBezTo>
                  <a:cubicBezTo>
                    <a:pt x="48" y="44"/>
                    <a:pt x="27" y="65"/>
                    <a:pt x="27" y="91"/>
                  </a:cubicBezTo>
                  <a:cubicBezTo>
                    <a:pt x="27" y="94"/>
                    <a:pt x="28" y="98"/>
                    <a:pt x="28" y="101"/>
                  </a:cubicBezTo>
                  <a:cubicBezTo>
                    <a:pt x="11" y="113"/>
                    <a:pt x="0" y="134"/>
                    <a:pt x="0" y="155"/>
                  </a:cubicBezTo>
                  <a:cubicBezTo>
                    <a:pt x="1" y="190"/>
                    <a:pt x="29" y="222"/>
                    <a:pt x="62" y="224"/>
                  </a:cubicBezTo>
                  <a:cubicBezTo>
                    <a:pt x="233" y="224"/>
                    <a:pt x="233" y="224"/>
                    <a:pt x="233" y="224"/>
                  </a:cubicBezTo>
                  <a:cubicBezTo>
                    <a:pt x="252" y="222"/>
                    <a:pt x="270" y="214"/>
                    <a:pt x="283" y="199"/>
                  </a:cubicBezTo>
                  <a:cubicBezTo>
                    <a:pt x="296" y="185"/>
                    <a:pt x="303" y="167"/>
                    <a:pt x="303" y="148"/>
                  </a:cubicBezTo>
                  <a:cubicBezTo>
                    <a:pt x="303" y="113"/>
                    <a:pt x="279" y="82"/>
                    <a:pt x="246" y="74"/>
                  </a:cubicBezTo>
                  <a:close/>
                  <a:moveTo>
                    <a:pt x="233" y="210"/>
                  </a:moveTo>
                  <a:cubicBezTo>
                    <a:pt x="63" y="210"/>
                    <a:pt x="63" y="210"/>
                    <a:pt x="63" y="210"/>
                  </a:cubicBezTo>
                  <a:cubicBezTo>
                    <a:pt x="36" y="209"/>
                    <a:pt x="14" y="184"/>
                    <a:pt x="14" y="155"/>
                  </a:cubicBezTo>
                  <a:cubicBezTo>
                    <a:pt x="14" y="137"/>
                    <a:pt x="24" y="119"/>
                    <a:pt x="40" y="110"/>
                  </a:cubicBezTo>
                  <a:cubicBezTo>
                    <a:pt x="43" y="108"/>
                    <a:pt x="44" y="105"/>
                    <a:pt x="43" y="102"/>
                  </a:cubicBezTo>
                  <a:cubicBezTo>
                    <a:pt x="41" y="98"/>
                    <a:pt x="41" y="95"/>
                    <a:pt x="41" y="91"/>
                  </a:cubicBezTo>
                  <a:cubicBezTo>
                    <a:pt x="41" y="72"/>
                    <a:pt x="56" y="57"/>
                    <a:pt x="74" y="57"/>
                  </a:cubicBezTo>
                  <a:cubicBezTo>
                    <a:pt x="78" y="57"/>
                    <a:pt x="82" y="58"/>
                    <a:pt x="85" y="59"/>
                  </a:cubicBezTo>
                  <a:cubicBezTo>
                    <a:pt x="89" y="60"/>
                    <a:pt x="92" y="59"/>
                    <a:pt x="94" y="56"/>
                  </a:cubicBezTo>
                  <a:cubicBezTo>
                    <a:pt x="106" y="30"/>
                    <a:pt x="132" y="14"/>
                    <a:pt x="160" y="14"/>
                  </a:cubicBezTo>
                  <a:cubicBezTo>
                    <a:pt x="198" y="14"/>
                    <a:pt x="230" y="42"/>
                    <a:pt x="233" y="80"/>
                  </a:cubicBezTo>
                  <a:cubicBezTo>
                    <a:pt x="234" y="83"/>
                    <a:pt x="236" y="85"/>
                    <a:pt x="239" y="86"/>
                  </a:cubicBezTo>
                  <a:cubicBezTo>
                    <a:pt x="268" y="91"/>
                    <a:pt x="289" y="117"/>
                    <a:pt x="289" y="148"/>
                  </a:cubicBezTo>
                  <a:cubicBezTo>
                    <a:pt x="289" y="180"/>
                    <a:pt x="264" y="208"/>
                    <a:pt x="233" y="210"/>
                  </a:cubicBezTo>
                  <a:close/>
                </a:path>
              </a:pathLst>
            </a:cu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975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  <p:sp>
          <p:nvSpPr>
            <p:cNvPr id="11" name="Freeform 236"/>
            <p:cNvSpPr>
              <a:spLocks noEditPoints="1"/>
            </p:cNvSpPr>
            <p:nvPr/>
          </p:nvSpPr>
          <p:spPr bwMode="auto">
            <a:xfrm>
              <a:off x="3502025" y="13090526"/>
              <a:ext cx="215900" cy="334963"/>
            </a:xfrm>
            <a:custGeom>
              <a:avLst/>
              <a:gdLst>
                <a:gd name="T0" fmla="*/ 42 w 70"/>
                <a:gd name="T1" fmla="*/ 41 h 109"/>
                <a:gd name="T2" fmla="*/ 42 w 70"/>
                <a:gd name="T3" fmla="*/ 6 h 109"/>
                <a:gd name="T4" fmla="*/ 35 w 70"/>
                <a:gd name="T5" fmla="*/ 0 h 109"/>
                <a:gd name="T6" fmla="*/ 28 w 70"/>
                <a:gd name="T7" fmla="*/ 6 h 109"/>
                <a:gd name="T8" fmla="*/ 28 w 70"/>
                <a:gd name="T9" fmla="*/ 41 h 109"/>
                <a:gd name="T10" fmla="*/ 0 w 70"/>
                <a:gd name="T11" fmla="*/ 75 h 109"/>
                <a:gd name="T12" fmla="*/ 35 w 70"/>
                <a:gd name="T13" fmla="*/ 109 h 109"/>
                <a:gd name="T14" fmla="*/ 70 w 70"/>
                <a:gd name="T15" fmla="*/ 75 h 109"/>
                <a:gd name="T16" fmla="*/ 42 w 70"/>
                <a:gd name="T17" fmla="*/ 41 h 109"/>
                <a:gd name="T18" fmla="*/ 35 w 70"/>
                <a:gd name="T19" fmla="*/ 103 h 109"/>
                <a:gd name="T20" fmla="*/ 7 w 70"/>
                <a:gd name="T21" fmla="*/ 75 h 109"/>
                <a:gd name="T22" fmla="*/ 35 w 70"/>
                <a:gd name="T23" fmla="*/ 47 h 109"/>
                <a:gd name="T24" fmla="*/ 63 w 70"/>
                <a:gd name="T25" fmla="*/ 75 h 109"/>
                <a:gd name="T26" fmla="*/ 35 w 70"/>
                <a:gd name="T27" fmla="*/ 10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" h="109">
                  <a:moveTo>
                    <a:pt x="42" y="41"/>
                  </a:moveTo>
                  <a:cubicBezTo>
                    <a:pt x="42" y="6"/>
                    <a:pt x="42" y="6"/>
                    <a:pt x="42" y="6"/>
                  </a:cubicBezTo>
                  <a:cubicBezTo>
                    <a:pt x="42" y="3"/>
                    <a:pt x="39" y="0"/>
                    <a:pt x="35" y="0"/>
                  </a:cubicBezTo>
                  <a:cubicBezTo>
                    <a:pt x="31" y="0"/>
                    <a:pt x="28" y="3"/>
                    <a:pt x="28" y="6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13" y="44"/>
                    <a:pt x="0" y="58"/>
                    <a:pt x="0" y="75"/>
                  </a:cubicBezTo>
                  <a:cubicBezTo>
                    <a:pt x="0" y="94"/>
                    <a:pt x="16" y="109"/>
                    <a:pt x="35" y="109"/>
                  </a:cubicBezTo>
                  <a:cubicBezTo>
                    <a:pt x="54" y="109"/>
                    <a:pt x="70" y="94"/>
                    <a:pt x="70" y="75"/>
                  </a:cubicBezTo>
                  <a:cubicBezTo>
                    <a:pt x="70" y="58"/>
                    <a:pt x="58" y="44"/>
                    <a:pt x="42" y="41"/>
                  </a:cubicBezTo>
                  <a:close/>
                  <a:moveTo>
                    <a:pt x="35" y="103"/>
                  </a:moveTo>
                  <a:cubicBezTo>
                    <a:pt x="20" y="103"/>
                    <a:pt x="7" y="90"/>
                    <a:pt x="7" y="75"/>
                  </a:cubicBezTo>
                  <a:cubicBezTo>
                    <a:pt x="7" y="59"/>
                    <a:pt x="20" y="47"/>
                    <a:pt x="35" y="47"/>
                  </a:cubicBezTo>
                  <a:cubicBezTo>
                    <a:pt x="51" y="47"/>
                    <a:pt x="63" y="59"/>
                    <a:pt x="63" y="75"/>
                  </a:cubicBezTo>
                  <a:cubicBezTo>
                    <a:pt x="63" y="90"/>
                    <a:pt x="51" y="103"/>
                    <a:pt x="35" y="103"/>
                  </a:cubicBezTo>
                  <a:close/>
                </a:path>
              </a:pathLst>
            </a:cu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975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  <p:sp>
          <p:nvSpPr>
            <p:cNvPr id="12" name="Freeform 237"/>
            <p:cNvSpPr>
              <a:spLocks noEditPoints="1"/>
            </p:cNvSpPr>
            <p:nvPr/>
          </p:nvSpPr>
          <p:spPr bwMode="auto">
            <a:xfrm>
              <a:off x="3524250" y="13234988"/>
              <a:ext cx="171450" cy="171450"/>
            </a:xfrm>
            <a:custGeom>
              <a:avLst/>
              <a:gdLst>
                <a:gd name="T0" fmla="*/ 28 w 56"/>
                <a:gd name="T1" fmla="*/ 0 h 56"/>
                <a:gd name="T2" fmla="*/ 0 w 56"/>
                <a:gd name="T3" fmla="*/ 28 h 56"/>
                <a:gd name="T4" fmla="*/ 28 w 56"/>
                <a:gd name="T5" fmla="*/ 56 h 56"/>
                <a:gd name="T6" fmla="*/ 56 w 56"/>
                <a:gd name="T7" fmla="*/ 28 h 56"/>
                <a:gd name="T8" fmla="*/ 28 w 56"/>
                <a:gd name="T9" fmla="*/ 0 h 56"/>
                <a:gd name="T10" fmla="*/ 28 w 56"/>
                <a:gd name="T11" fmla="*/ 49 h 56"/>
                <a:gd name="T12" fmla="*/ 7 w 56"/>
                <a:gd name="T13" fmla="*/ 28 h 56"/>
                <a:gd name="T14" fmla="*/ 28 w 56"/>
                <a:gd name="T15" fmla="*/ 7 h 56"/>
                <a:gd name="T16" fmla="*/ 50 w 56"/>
                <a:gd name="T17" fmla="*/ 28 h 56"/>
                <a:gd name="T18" fmla="*/ 28 w 56"/>
                <a:gd name="T19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4" y="56"/>
                    <a:pt x="56" y="43"/>
                    <a:pt x="56" y="28"/>
                  </a:cubicBezTo>
                  <a:cubicBezTo>
                    <a:pt x="56" y="12"/>
                    <a:pt x="44" y="0"/>
                    <a:pt x="28" y="0"/>
                  </a:cubicBezTo>
                  <a:close/>
                  <a:moveTo>
                    <a:pt x="28" y="49"/>
                  </a:moveTo>
                  <a:cubicBezTo>
                    <a:pt x="17" y="49"/>
                    <a:pt x="7" y="40"/>
                    <a:pt x="7" y="28"/>
                  </a:cubicBezTo>
                  <a:cubicBezTo>
                    <a:pt x="7" y="16"/>
                    <a:pt x="17" y="7"/>
                    <a:pt x="28" y="7"/>
                  </a:cubicBezTo>
                  <a:cubicBezTo>
                    <a:pt x="40" y="7"/>
                    <a:pt x="50" y="16"/>
                    <a:pt x="50" y="28"/>
                  </a:cubicBezTo>
                  <a:cubicBezTo>
                    <a:pt x="50" y="40"/>
                    <a:pt x="40" y="49"/>
                    <a:pt x="28" y="49"/>
                  </a:cubicBezTo>
                  <a:close/>
                </a:path>
              </a:pathLst>
            </a:cu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52500" lnSpcReduction="200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  <p:sp>
          <p:nvSpPr>
            <p:cNvPr id="13" name="Oval 238"/>
            <p:cNvSpPr>
              <a:spLocks noChangeArrowheads="1"/>
            </p:cNvSpPr>
            <p:nvPr/>
          </p:nvSpPr>
          <p:spPr bwMode="auto">
            <a:xfrm>
              <a:off x="3432175" y="13300076"/>
              <a:ext cx="39687" cy="42863"/>
            </a:xfrm>
            <a:prstGeom prst="ellipse">
              <a:avLst/>
            </a:pr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25000" lnSpcReduction="200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  <p:sp>
          <p:nvSpPr>
            <p:cNvPr id="14" name="Oval 239"/>
            <p:cNvSpPr>
              <a:spLocks noChangeArrowheads="1"/>
            </p:cNvSpPr>
            <p:nvPr/>
          </p:nvSpPr>
          <p:spPr bwMode="auto">
            <a:xfrm>
              <a:off x="3287713" y="13300076"/>
              <a:ext cx="39687" cy="42863"/>
            </a:xfrm>
            <a:prstGeom prst="ellipse">
              <a:avLst/>
            </a:pr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25000" lnSpcReduction="200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  <p:sp>
          <p:nvSpPr>
            <p:cNvPr id="15" name="Oval 240"/>
            <p:cNvSpPr>
              <a:spLocks noChangeArrowheads="1"/>
            </p:cNvSpPr>
            <p:nvPr/>
          </p:nvSpPr>
          <p:spPr bwMode="auto">
            <a:xfrm>
              <a:off x="3357563" y="13300076"/>
              <a:ext cx="42862" cy="42863"/>
            </a:xfrm>
            <a:prstGeom prst="ellipse">
              <a:avLst/>
            </a:pr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25000" lnSpcReduction="200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  <p:sp>
          <p:nvSpPr>
            <p:cNvPr id="16" name="Freeform 241"/>
            <p:cNvSpPr>
              <a:spLocks/>
            </p:cNvSpPr>
            <p:nvPr/>
          </p:nvSpPr>
          <p:spPr bwMode="auto">
            <a:xfrm>
              <a:off x="3213100" y="13300076"/>
              <a:ext cx="41275" cy="42863"/>
            </a:xfrm>
            <a:custGeom>
              <a:avLst/>
              <a:gdLst>
                <a:gd name="T0" fmla="*/ 7 w 13"/>
                <a:gd name="T1" fmla="*/ 0 h 14"/>
                <a:gd name="T2" fmla="*/ 2 w 13"/>
                <a:gd name="T3" fmla="*/ 2 h 14"/>
                <a:gd name="T4" fmla="*/ 0 w 13"/>
                <a:gd name="T5" fmla="*/ 7 h 14"/>
                <a:gd name="T6" fmla="*/ 2 w 13"/>
                <a:gd name="T7" fmla="*/ 12 h 14"/>
                <a:gd name="T8" fmla="*/ 7 w 13"/>
                <a:gd name="T9" fmla="*/ 14 h 14"/>
                <a:gd name="T10" fmla="*/ 11 w 13"/>
                <a:gd name="T11" fmla="*/ 12 h 14"/>
                <a:gd name="T12" fmla="*/ 13 w 13"/>
                <a:gd name="T13" fmla="*/ 7 h 14"/>
                <a:gd name="T14" fmla="*/ 11 w 13"/>
                <a:gd name="T15" fmla="*/ 2 h 14"/>
                <a:gd name="T16" fmla="*/ 7 w 13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4">
                  <a:moveTo>
                    <a:pt x="7" y="0"/>
                  </a:moveTo>
                  <a:cubicBezTo>
                    <a:pt x="5" y="0"/>
                    <a:pt x="3" y="1"/>
                    <a:pt x="2" y="2"/>
                  </a:cubicBezTo>
                  <a:cubicBezTo>
                    <a:pt x="1" y="3"/>
                    <a:pt x="0" y="5"/>
                    <a:pt x="0" y="7"/>
                  </a:cubicBezTo>
                  <a:cubicBezTo>
                    <a:pt x="0" y="9"/>
                    <a:pt x="1" y="10"/>
                    <a:pt x="2" y="12"/>
                  </a:cubicBezTo>
                  <a:cubicBezTo>
                    <a:pt x="3" y="13"/>
                    <a:pt x="5" y="14"/>
                    <a:pt x="7" y="14"/>
                  </a:cubicBezTo>
                  <a:cubicBezTo>
                    <a:pt x="8" y="14"/>
                    <a:pt x="10" y="13"/>
                    <a:pt x="11" y="12"/>
                  </a:cubicBezTo>
                  <a:cubicBezTo>
                    <a:pt x="13" y="10"/>
                    <a:pt x="13" y="9"/>
                    <a:pt x="13" y="7"/>
                  </a:cubicBezTo>
                  <a:cubicBezTo>
                    <a:pt x="13" y="5"/>
                    <a:pt x="13" y="3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lose/>
                </a:path>
              </a:pathLst>
            </a:cu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25000" lnSpcReduction="200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  <p:sp>
          <p:nvSpPr>
            <p:cNvPr id="17" name="Freeform 242"/>
            <p:cNvSpPr>
              <a:spLocks/>
            </p:cNvSpPr>
            <p:nvPr/>
          </p:nvSpPr>
          <p:spPr bwMode="auto">
            <a:xfrm>
              <a:off x="3965575" y="13300076"/>
              <a:ext cx="44450" cy="42863"/>
            </a:xfrm>
            <a:custGeom>
              <a:avLst/>
              <a:gdLst>
                <a:gd name="T0" fmla="*/ 7 w 14"/>
                <a:gd name="T1" fmla="*/ 0 h 14"/>
                <a:gd name="T2" fmla="*/ 2 w 14"/>
                <a:gd name="T3" fmla="*/ 2 h 14"/>
                <a:gd name="T4" fmla="*/ 0 w 14"/>
                <a:gd name="T5" fmla="*/ 7 h 14"/>
                <a:gd name="T6" fmla="*/ 2 w 14"/>
                <a:gd name="T7" fmla="*/ 12 h 14"/>
                <a:gd name="T8" fmla="*/ 7 w 14"/>
                <a:gd name="T9" fmla="*/ 14 h 14"/>
                <a:gd name="T10" fmla="*/ 12 w 14"/>
                <a:gd name="T11" fmla="*/ 12 h 14"/>
                <a:gd name="T12" fmla="*/ 14 w 14"/>
                <a:gd name="T13" fmla="*/ 7 h 14"/>
                <a:gd name="T14" fmla="*/ 12 w 14"/>
                <a:gd name="T15" fmla="*/ 2 h 14"/>
                <a:gd name="T16" fmla="*/ 7 w 14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4">
                  <a:moveTo>
                    <a:pt x="7" y="0"/>
                  </a:moveTo>
                  <a:cubicBezTo>
                    <a:pt x="5" y="0"/>
                    <a:pt x="3" y="1"/>
                    <a:pt x="2" y="2"/>
                  </a:cubicBezTo>
                  <a:cubicBezTo>
                    <a:pt x="1" y="3"/>
                    <a:pt x="0" y="5"/>
                    <a:pt x="0" y="7"/>
                  </a:cubicBezTo>
                  <a:cubicBezTo>
                    <a:pt x="0" y="9"/>
                    <a:pt x="1" y="10"/>
                    <a:pt x="2" y="12"/>
                  </a:cubicBezTo>
                  <a:cubicBezTo>
                    <a:pt x="3" y="13"/>
                    <a:pt x="5" y="14"/>
                    <a:pt x="7" y="14"/>
                  </a:cubicBezTo>
                  <a:cubicBezTo>
                    <a:pt x="9" y="14"/>
                    <a:pt x="10" y="13"/>
                    <a:pt x="12" y="12"/>
                  </a:cubicBezTo>
                  <a:cubicBezTo>
                    <a:pt x="13" y="10"/>
                    <a:pt x="14" y="9"/>
                    <a:pt x="14" y="7"/>
                  </a:cubicBezTo>
                  <a:cubicBezTo>
                    <a:pt x="14" y="5"/>
                    <a:pt x="13" y="3"/>
                    <a:pt x="12" y="2"/>
                  </a:cubicBezTo>
                  <a:cubicBezTo>
                    <a:pt x="10" y="1"/>
                    <a:pt x="9" y="0"/>
                    <a:pt x="7" y="0"/>
                  </a:cubicBezTo>
                  <a:close/>
                </a:path>
              </a:pathLst>
            </a:cu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25000" lnSpcReduction="200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  <p:sp>
          <p:nvSpPr>
            <p:cNvPr id="18" name="Oval 243"/>
            <p:cNvSpPr>
              <a:spLocks noChangeArrowheads="1"/>
            </p:cNvSpPr>
            <p:nvPr/>
          </p:nvSpPr>
          <p:spPr bwMode="auto">
            <a:xfrm>
              <a:off x="3892550" y="13300076"/>
              <a:ext cx="42862" cy="42863"/>
            </a:xfrm>
            <a:prstGeom prst="ellipse">
              <a:avLst/>
            </a:pr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25000" lnSpcReduction="200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  <p:sp>
          <p:nvSpPr>
            <p:cNvPr id="19" name="Oval 244"/>
            <p:cNvSpPr>
              <a:spLocks noChangeArrowheads="1"/>
            </p:cNvSpPr>
            <p:nvPr/>
          </p:nvSpPr>
          <p:spPr bwMode="auto">
            <a:xfrm>
              <a:off x="3822700" y="13300076"/>
              <a:ext cx="39687" cy="42863"/>
            </a:xfrm>
            <a:prstGeom prst="ellipse">
              <a:avLst/>
            </a:pr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25000" lnSpcReduction="200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  <p:sp>
          <p:nvSpPr>
            <p:cNvPr id="20" name="Oval 245"/>
            <p:cNvSpPr>
              <a:spLocks noChangeArrowheads="1"/>
            </p:cNvSpPr>
            <p:nvPr/>
          </p:nvSpPr>
          <p:spPr bwMode="auto">
            <a:xfrm>
              <a:off x="3748088" y="13300076"/>
              <a:ext cx="42862" cy="42863"/>
            </a:xfrm>
            <a:prstGeom prst="ellipse">
              <a:avLst/>
            </a:prstGeom>
            <a:solidFill>
              <a:srgbClr val="85CC18"/>
            </a:solidFill>
            <a:effectLst>
              <a:outerShdw blurRad="152400" sx="102000" sy="102000" algn="ctr" rotWithShape="0">
                <a:prstClr val="black">
                  <a:alpha val="14000"/>
                </a:prstClr>
              </a:outerShdw>
            </a:effectLst>
            <a:extLst/>
          </p:spPr>
          <p:txBody>
            <a:bodyPr vert="horz" lIns="182880" tIns="45720" rIns="182880" bIns="0" rtlCol="0" anchor="ctr">
              <a:normAutofit fontScale="25000" lnSpcReduction="20000"/>
            </a:bodyPr>
            <a:lstStyle/>
            <a:p>
              <a:pPr>
                <a:spcBef>
                  <a:spcPct val="0"/>
                </a:spcBef>
              </a:pPr>
              <a:endParaRPr lang="en-US" sz="3600">
                <a:solidFill>
                  <a:sysClr val="window" lastClr="FFFFFF"/>
                </a:solidFill>
                <a:latin typeface="Nunito Sans Bold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121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7500" y="18451"/>
            <a:ext cx="6191673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 smtClean="0">
                <a:solidFill>
                  <a:schemeClr val="bg1"/>
                </a:solidFill>
                <a:cs typeface="Arial" pitchFamily="34" charset="0"/>
              </a:rPr>
              <a:t>Activity Analysis </a:t>
            </a:r>
          </a:p>
          <a:p>
            <a:r>
              <a:rPr lang="en-US" altLang="ko-KR" sz="5400" dirty="0" smtClean="0">
                <a:solidFill>
                  <a:schemeClr val="bg1"/>
                </a:solidFill>
                <a:cs typeface="Arial" pitchFamily="34" charset="0"/>
              </a:rPr>
              <a:t>and Challenges</a:t>
            </a:r>
            <a:endParaRPr lang="ko-KR" altLang="en-US" sz="5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1752230"/>
            <a:ext cx="9788578" cy="1077996"/>
            <a:chOff x="5776287" y="1615577"/>
            <a:chExt cx="5290679" cy="1077996"/>
          </a:xfrm>
        </p:grpSpPr>
        <p:sp>
          <p:nvSpPr>
            <p:cNvPr id="9" name="TextBox 8"/>
            <p:cNvSpPr txBox="1"/>
            <p:nvPr/>
          </p:nvSpPr>
          <p:spPr>
            <a:xfrm>
              <a:off x="6559274" y="1770243"/>
              <a:ext cx="4507692" cy="92333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We were able widen our scope of health data analysis and achieve more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2843749"/>
            <a:ext cx="9788578" cy="964733"/>
            <a:chOff x="5776287" y="1615577"/>
            <a:chExt cx="5290679" cy="964733"/>
          </a:xfrm>
        </p:grpSpPr>
        <p:sp>
          <p:nvSpPr>
            <p:cNvPr id="32" name="TextBox 31"/>
            <p:cNvSpPr txBox="1"/>
            <p:nvPr/>
          </p:nvSpPr>
          <p:spPr>
            <a:xfrm>
              <a:off x="6559274" y="1656980"/>
              <a:ext cx="4507692" cy="92333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NBD and Covid-19 platforms are now at more stable and interactive version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3987291"/>
            <a:ext cx="9788578" cy="923330"/>
            <a:chOff x="5776287" y="1609936"/>
            <a:chExt cx="5290679" cy="923330"/>
          </a:xfrm>
        </p:grpSpPr>
        <p:sp>
          <p:nvSpPr>
            <p:cNvPr id="37" name="TextBox 36"/>
            <p:cNvSpPr txBox="1"/>
            <p:nvPr/>
          </p:nvSpPr>
          <p:spPr>
            <a:xfrm>
              <a:off x="6559274" y="1609936"/>
              <a:ext cx="4507692" cy="92333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We were able to collaborate with various local and international contributors and collaborators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4910621"/>
            <a:ext cx="9788578" cy="1915909"/>
            <a:chOff x="5776287" y="1615577"/>
            <a:chExt cx="5290679" cy="1915909"/>
          </a:xfrm>
        </p:grpSpPr>
        <p:sp>
          <p:nvSpPr>
            <p:cNvPr id="40" name="TextBox 39"/>
            <p:cNvSpPr txBox="1"/>
            <p:nvPr/>
          </p:nvSpPr>
          <p:spPr>
            <a:xfrm>
              <a:off x="6559274" y="1777160"/>
              <a:ext cx="4507692" cy="1754326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There is still a gap in defining profound research question and identifying indicators for certain diseases or mortality – Low inter-case team collaboration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63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7888" y="2930221"/>
            <a:ext cx="6048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What's Next?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8820" y="1147470"/>
            <a:ext cx="9000851" cy="4488832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911709" y="2436277"/>
            <a:ext cx="1914095" cy="1401480"/>
            <a:chOff x="5603875" y="10017126"/>
            <a:chExt cx="1106487" cy="839788"/>
          </a:xfrm>
          <a:solidFill>
            <a:schemeClr val="bg2"/>
          </a:solidFill>
        </p:grpSpPr>
        <p:sp>
          <p:nvSpPr>
            <p:cNvPr id="6" name="Freeform 141"/>
            <p:cNvSpPr>
              <a:spLocks noEditPoints="1"/>
            </p:cNvSpPr>
            <p:nvPr/>
          </p:nvSpPr>
          <p:spPr bwMode="auto">
            <a:xfrm>
              <a:off x="5978525" y="10017126"/>
              <a:ext cx="731837" cy="839788"/>
            </a:xfrm>
            <a:custGeom>
              <a:avLst/>
              <a:gdLst>
                <a:gd name="T0" fmla="*/ 91 w 238"/>
                <a:gd name="T1" fmla="*/ 6 h 273"/>
                <a:gd name="T2" fmla="*/ 91 w 238"/>
                <a:gd name="T3" fmla="*/ 25 h 273"/>
                <a:gd name="T4" fmla="*/ 98 w 238"/>
                <a:gd name="T5" fmla="*/ 32 h 273"/>
                <a:gd name="T6" fmla="*/ 105 w 238"/>
                <a:gd name="T7" fmla="*/ 32 h 273"/>
                <a:gd name="T8" fmla="*/ 105 w 238"/>
                <a:gd name="T9" fmla="*/ 43 h 273"/>
                <a:gd name="T10" fmla="*/ 47 w 238"/>
                <a:gd name="T11" fmla="*/ 68 h 273"/>
                <a:gd name="T12" fmla="*/ 41 w 238"/>
                <a:gd name="T13" fmla="*/ 61 h 273"/>
                <a:gd name="T14" fmla="*/ 42 w 238"/>
                <a:gd name="T15" fmla="*/ 60 h 273"/>
                <a:gd name="T16" fmla="*/ 42 w 238"/>
                <a:gd name="T17" fmla="*/ 51 h 273"/>
                <a:gd name="T18" fmla="*/ 32 w 238"/>
                <a:gd name="T19" fmla="*/ 42 h 273"/>
                <a:gd name="T20" fmla="*/ 23 w 238"/>
                <a:gd name="T21" fmla="*/ 42 h 273"/>
                <a:gd name="T22" fmla="*/ 2 w 238"/>
                <a:gd name="T23" fmla="*/ 63 h 273"/>
                <a:gd name="T24" fmla="*/ 2 w 238"/>
                <a:gd name="T25" fmla="*/ 72 h 273"/>
                <a:gd name="T26" fmla="*/ 11 w 238"/>
                <a:gd name="T27" fmla="*/ 81 h 273"/>
                <a:gd name="T28" fmla="*/ 21 w 238"/>
                <a:gd name="T29" fmla="*/ 81 h 273"/>
                <a:gd name="T30" fmla="*/ 22 w 238"/>
                <a:gd name="T31" fmla="*/ 80 h 273"/>
                <a:gd name="T32" fmla="*/ 28 w 238"/>
                <a:gd name="T33" fmla="*/ 87 h 273"/>
                <a:gd name="T34" fmla="*/ 3 w 238"/>
                <a:gd name="T35" fmla="*/ 158 h 273"/>
                <a:gd name="T36" fmla="*/ 119 w 238"/>
                <a:gd name="T37" fmla="*/ 273 h 273"/>
                <a:gd name="T38" fmla="*/ 234 w 238"/>
                <a:gd name="T39" fmla="*/ 158 h 273"/>
                <a:gd name="T40" fmla="*/ 209 w 238"/>
                <a:gd name="T41" fmla="*/ 87 h 273"/>
                <a:gd name="T42" fmla="*/ 216 w 238"/>
                <a:gd name="T43" fmla="*/ 80 h 273"/>
                <a:gd name="T44" fmla="*/ 217 w 238"/>
                <a:gd name="T45" fmla="*/ 81 h 273"/>
                <a:gd name="T46" fmla="*/ 226 w 238"/>
                <a:gd name="T47" fmla="*/ 81 h 273"/>
                <a:gd name="T48" fmla="*/ 235 w 238"/>
                <a:gd name="T49" fmla="*/ 72 h 273"/>
                <a:gd name="T50" fmla="*/ 235 w 238"/>
                <a:gd name="T51" fmla="*/ 63 h 273"/>
                <a:gd name="T52" fmla="*/ 214 w 238"/>
                <a:gd name="T53" fmla="*/ 42 h 273"/>
                <a:gd name="T54" fmla="*/ 205 w 238"/>
                <a:gd name="T55" fmla="*/ 42 h 273"/>
                <a:gd name="T56" fmla="*/ 196 w 238"/>
                <a:gd name="T57" fmla="*/ 51 h 273"/>
                <a:gd name="T58" fmla="*/ 196 w 238"/>
                <a:gd name="T59" fmla="*/ 60 h 273"/>
                <a:gd name="T60" fmla="*/ 197 w 238"/>
                <a:gd name="T61" fmla="*/ 61 h 273"/>
                <a:gd name="T62" fmla="*/ 190 w 238"/>
                <a:gd name="T63" fmla="*/ 68 h 273"/>
                <a:gd name="T64" fmla="*/ 132 w 238"/>
                <a:gd name="T65" fmla="*/ 43 h 273"/>
                <a:gd name="T66" fmla="*/ 132 w 238"/>
                <a:gd name="T67" fmla="*/ 32 h 273"/>
                <a:gd name="T68" fmla="*/ 139 w 238"/>
                <a:gd name="T69" fmla="*/ 32 h 273"/>
                <a:gd name="T70" fmla="*/ 146 w 238"/>
                <a:gd name="T71" fmla="*/ 25 h 273"/>
                <a:gd name="T72" fmla="*/ 146 w 238"/>
                <a:gd name="T73" fmla="*/ 6 h 273"/>
                <a:gd name="T74" fmla="*/ 140 w 238"/>
                <a:gd name="T75" fmla="*/ 0 h 273"/>
                <a:gd name="T76" fmla="*/ 97 w 238"/>
                <a:gd name="T77" fmla="*/ 0 h 273"/>
                <a:gd name="T78" fmla="*/ 91 w 238"/>
                <a:gd name="T79" fmla="*/ 6 h 273"/>
                <a:gd name="T80" fmla="*/ 207 w 238"/>
                <a:gd name="T81" fmla="*/ 158 h 273"/>
                <a:gd name="T82" fmla="*/ 119 w 238"/>
                <a:gd name="T83" fmla="*/ 247 h 273"/>
                <a:gd name="T84" fmla="*/ 30 w 238"/>
                <a:gd name="T85" fmla="*/ 158 h 273"/>
                <a:gd name="T86" fmla="*/ 119 w 238"/>
                <a:gd name="T87" fmla="*/ 69 h 273"/>
                <a:gd name="T88" fmla="*/ 207 w 238"/>
                <a:gd name="T89" fmla="*/ 158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38" h="273">
                  <a:moveTo>
                    <a:pt x="91" y="6"/>
                  </a:moveTo>
                  <a:cubicBezTo>
                    <a:pt x="91" y="25"/>
                    <a:pt x="91" y="25"/>
                    <a:pt x="91" y="25"/>
                  </a:cubicBezTo>
                  <a:cubicBezTo>
                    <a:pt x="91" y="29"/>
                    <a:pt x="94" y="32"/>
                    <a:pt x="98" y="32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83" y="46"/>
                    <a:pt x="63" y="55"/>
                    <a:pt x="47" y="68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4" y="58"/>
                    <a:pt x="44" y="54"/>
                    <a:pt x="42" y="51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0" y="39"/>
                    <a:pt x="26" y="39"/>
                    <a:pt x="23" y="42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0" y="65"/>
                    <a:pt x="0" y="69"/>
                    <a:pt x="2" y="72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4" y="84"/>
                    <a:pt x="18" y="84"/>
                    <a:pt x="21" y="81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13" y="106"/>
                    <a:pt x="3" y="131"/>
                    <a:pt x="3" y="158"/>
                  </a:cubicBezTo>
                  <a:cubicBezTo>
                    <a:pt x="3" y="221"/>
                    <a:pt x="55" y="273"/>
                    <a:pt x="119" y="273"/>
                  </a:cubicBezTo>
                  <a:cubicBezTo>
                    <a:pt x="182" y="273"/>
                    <a:pt x="234" y="221"/>
                    <a:pt x="234" y="158"/>
                  </a:cubicBezTo>
                  <a:cubicBezTo>
                    <a:pt x="234" y="131"/>
                    <a:pt x="225" y="106"/>
                    <a:pt x="209" y="87"/>
                  </a:cubicBezTo>
                  <a:cubicBezTo>
                    <a:pt x="216" y="80"/>
                    <a:pt x="216" y="80"/>
                    <a:pt x="216" y="80"/>
                  </a:cubicBezTo>
                  <a:cubicBezTo>
                    <a:pt x="217" y="81"/>
                    <a:pt x="217" y="81"/>
                    <a:pt x="217" y="81"/>
                  </a:cubicBezTo>
                  <a:cubicBezTo>
                    <a:pt x="219" y="84"/>
                    <a:pt x="223" y="84"/>
                    <a:pt x="226" y="81"/>
                  </a:cubicBezTo>
                  <a:cubicBezTo>
                    <a:pt x="235" y="72"/>
                    <a:pt x="235" y="72"/>
                    <a:pt x="235" y="72"/>
                  </a:cubicBezTo>
                  <a:cubicBezTo>
                    <a:pt x="238" y="69"/>
                    <a:pt x="238" y="65"/>
                    <a:pt x="235" y="63"/>
                  </a:cubicBezTo>
                  <a:cubicBezTo>
                    <a:pt x="214" y="42"/>
                    <a:pt x="214" y="42"/>
                    <a:pt x="214" y="42"/>
                  </a:cubicBezTo>
                  <a:cubicBezTo>
                    <a:pt x="212" y="39"/>
                    <a:pt x="207" y="39"/>
                    <a:pt x="205" y="42"/>
                  </a:cubicBezTo>
                  <a:cubicBezTo>
                    <a:pt x="196" y="51"/>
                    <a:pt x="196" y="51"/>
                    <a:pt x="196" y="51"/>
                  </a:cubicBezTo>
                  <a:cubicBezTo>
                    <a:pt x="193" y="54"/>
                    <a:pt x="193" y="58"/>
                    <a:pt x="196" y="60"/>
                  </a:cubicBezTo>
                  <a:cubicBezTo>
                    <a:pt x="197" y="61"/>
                    <a:pt x="197" y="61"/>
                    <a:pt x="197" y="61"/>
                  </a:cubicBezTo>
                  <a:cubicBezTo>
                    <a:pt x="190" y="68"/>
                    <a:pt x="190" y="68"/>
                    <a:pt x="190" y="68"/>
                  </a:cubicBezTo>
                  <a:cubicBezTo>
                    <a:pt x="174" y="55"/>
                    <a:pt x="154" y="46"/>
                    <a:pt x="132" y="43"/>
                  </a:cubicBezTo>
                  <a:cubicBezTo>
                    <a:pt x="132" y="32"/>
                    <a:pt x="132" y="32"/>
                    <a:pt x="132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43" y="32"/>
                    <a:pt x="146" y="29"/>
                    <a:pt x="146" y="25"/>
                  </a:cubicBezTo>
                  <a:cubicBezTo>
                    <a:pt x="146" y="6"/>
                    <a:pt x="146" y="6"/>
                    <a:pt x="146" y="6"/>
                  </a:cubicBezTo>
                  <a:cubicBezTo>
                    <a:pt x="146" y="3"/>
                    <a:pt x="143" y="0"/>
                    <a:pt x="140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0"/>
                    <a:pt x="91" y="3"/>
                    <a:pt x="91" y="6"/>
                  </a:cubicBezTo>
                  <a:close/>
                  <a:moveTo>
                    <a:pt x="207" y="158"/>
                  </a:moveTo>
                  <a:cubicBezTo>
                    <a:pt x="207" y="207"/>
                    <a:pt x="167" y="247"/>
                    <a:pt x="119" y="247"/>
                  </a:cubicBezTo>
                  <a:cubicBezTo>
                    <a:pt x="70" y="247"/>
                    <a:pt x="30" y="207"/>
                    <a:pt x="30" y="158"/>
                  </a:cubicBezTo>
                  <a:cubicBezTo>
                    <a:pt x="30" y="109"/>
                    <a:pt x="70" y="69"/>
                    <a:pt x="119" y="69"/>
                  </a:cubicBezTo>
                  <a:cubicBezTo>
                    <a:pt x="167" y="69"/>
                    <a:pt x="207" y="109"/>
                    <a:pt x="207" y="158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reeform 142"/>
            <p:cNvSpPr>
              <a:spLocks/>
            </p:cNvSpPr>
            <p:nvPr/>
          </p:nvSpPr>
          <p:spPr bwMode="auto">
            <a:xfrm>
              <a:off x="5711825" y="10598151"/>
              <a:ext cx="236537" cy="71438"/>
            </a:xfrm>
            <a:custGeom>
              <a:avLst/>
              <a:gdLst>
                <a:gd name="T0" fmla="*/ 12 w 77"/>
                <a:gd name="T1" fmla="*/ 0 h 23"/>
                <a:gd name="T2" fmla="*/ 12 w 77"/>
                <a:gd name="T3" fmla="*/ 0 h 23"/>
                <a:gd name="T4" fmla="*/ 0 w 77"/>
                <a:gd name="T5" fmla="*/ 11 h 23"/>
                <a:gd name="T6" fmla="*/ 12 w 77"/>
                <a:gd name="T7" fmla="*/ 23 h 23"/>
                <a:gd name="T8" fmla="*/ 74 w 77"/>
                <a:gd name="T9" fmla="*/ 23 h 23"/>
                <a:gd name="T10" fmla="*/ 77 w 77"/>
                <a:gd name="T11" fmla="*/ 22 h 23"/>
                <a:gd name="T12" fmla="*/ 70 w 77"/>
                <a:gd name="T13" fmla="*/ 0 h 23"/>
                <a:gd name="T14" fmla="*/ 12 w 77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23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2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5" y="23"/>
                    <a:pt x="76" y="23"/>
                    <a:pt x="77" y="22"/>
                  </a:cubicBezTo>
                  <a:cubicBezTo>
                    <a:pt x="74" y="15"/>
                    <a:pt x="72" y="8"/>
                    <a:pt x="70" y="0"/>
                  </a:cubicBezTo>
                  <a:lnTo>
                    <a:pt x="12" y="0"/>
                  </a:ln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143"/>
            <p:cNvSpPr>
              <a:spLocks/>
            </p:cNvSpPr>
            <p:nvPr/>
          </p:nvSpPr>
          <p:spPr bwMode="auto">
            <a:xfrm>
              <a:off x="5603875" y="10336213"/>
              <a:ext cx="344487" cy="71438"/>
            </a:xfrm>
            <a:custGeom>
              <a:avLst/>
              <a:gdLst>
                <a:gd name="T0" fmla="*/ 11 w 112"/>
                <a:gd name="T1" fmla="*/ 23 h 23"/>
                <a:gd name="T2" fmla="*/ 105 w 112"/>
                <a:gd name="T3" fmla="*/ 23 h 23"/>
                <a:gd name="T4" fmla="*/ 112 w 112"/>
                <a:gd name="T5" fmla="*/ 1 h 23"/>
                <a:gd name="T6" fmla="*/ 109 w 112"/>
                <a:gd name="T7" fmla="*/ 0 h 23"/>
                <a:gd name="T8" fmla="*/ 11 w 112"/>
                <a:gd name="T9" fmla="*/ 0 h 23"/>
                <a:gd name="T10" fmla="*/ 0 w 112"/>
                <a:gd name="T11" fmla="*/ 12 h 23"/>
                <a:gd name="T12" fmla="*/ 11 w 112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23">
                  <a:moveTo>
                    <a:pt x="11" y="23"/>
                  </a:moveTo>
                  <a:cubicBezTo>
                    <a:pt x="105" y="23"/>
                    <a:pt x="105" y="23"/>
                    <a:pt x="105" y="23"/>
                  </a:cubicBezTo>
                  <a:cubicBezTo>
                    <a:pt x="107" y="16"/>
                    <a:pt x="109" y="8"/>
                    <a:pt x="112" y="1"/>
                  </a:cubicBezTo>
                  <a:cubicBezTo>
                    <a:pt x="111" y="1"/>
                    <a:pt x="110" y="0"/>
                    <a:pt x="10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8"/>
                    <a:pt x="5" y="23"/>
                    <a:pt x="11" y="23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Freeform 144"/>
            <p:cNvSpPr>
              <a:spLocks/>
            </p:cNvSpPr>
            <p:nvPr/>
          </p:nvSpPr>
          <p:spPr bwMode="auto">
            <a:xfrm>
              <a:off x="5653088" y="10469563"/>
              <a:ext cx="263525" cy="66675"/>
            </a:xfrm>
            <a:custGeom>
              <a:avLst/>
              <a:gdLst>
                <a:gd name="T0" fmla="*/ 86 w 86"/>
                <a:gd name="T1" fmla="*/ 11 h 22"/>
                <a:gd name="T2" fmla="*/ 86 w 86"/>
                <a:gd name="T3" fmla="*/ 0 h 22"/>
                <a:gd name="T4" fmla="*/ 11 w 86"/>
                <a:gd name="T5" fmla="*/ 0 h 22"/>
                <a:gd name="T6" fmla="*/ 0 w 86"/>
                <a:gd name="T7" fmla="*/ 11 h 22"/>
                <a:gd name="T8" fmla="*/ 11 w 86"/>
                <a:gd name="T9" fmla="*/ 22 h 22"/>
                <a:gd name="T10" fmla="*/ 86 w 86"/>
                <a:gd name="T11" fmla="*/ 22 h 22"/>
                <a:gd name="T12" fmla="*/ 86 w 86"/>
                <a:gd name="T13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22">
                  <a:moveTo>
                    <a:pt x="86" y="11"/>
                  </a:moveTo>
                  <a:cubicBezTo>
                    <a:pt x="86" y="7"/>
                    <a:pt x="86" y="3"/>
                    <a:pt x="86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6" y="19"/>
                    <a:pt x="86" y="15"/>
                    <a:pt x="86" y="11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145"/>
            <p:cNvSpPr>
              <a:spLocks noEditPoints="1"/>
            </p:cNvSpPr>
            <p:nvPr/>
          </p:nvSpPr>
          <p:spPr bwMode="auto">
            <a:xfrm>
              <a:off x="6280150" y="10388601"/>
              <a:ext cx="239712" cy="176213"/>
            </a:xfrm>
            <a:custGeom>
              <a:avLst/>
              <a:gdLst>
                <a:gd name="T0" fmla="*/ 29 w 78"/>
                <a:gd name="T1" fmla="*/ 52 h 57"/>
                <a:gd name="T2" fmla="*/ 38 w 78"/>
                <a:gd name="T3" fmla="*/ 39 h 57"/>
                <a:gd name="T4" fmla="*/ 74 w 78"/>
                <a:gd name="T5" fmla="*/ 13 h 57"/>
                <a:gd name="T6" fmla="*/ 76 w 78"/>
                <a:gd name="T7" fmla="*/ 4 h 57"/>
                <a:gd name="T8" fmla="*/ 67 w 78"/>
                <a:gd name="T9" fmla="*/ 1 h 57"/>
                <a:gd name="T10" fmla="*/ 27 w 78"/>
                <a:gd name="T11" fmla="*/ 21 h 57"/>
                <a:gd name="T12" fmla="*/ 12 w 78"/>
                <a:gd name="T13" fmla="*/ 22 h 57"/>
                <a:gd name="T14" fmla="*/ 5 w 78"/>
                <a:gd name="T15" fmla="*/ 46 h 57"/>
                <a:gd name="T16" fmla="*/ 29 w 78"/>
                <a:gd name="T17" fmla="*/ 52 h 57"/>
                <a:gd name="T18" fmla="*/ 13 w 78"/>
                <a:gd name="T19" fmla="*/ 35 h 57"/>
                <a:gd name="T20" fmla="*/ 22 w 78"/>
                <a:gd name="T21" fmla="*/ 30 h 57"/>
                <a:gd name="T22" fmla="*/ 28 w 78"/>
                <a:gd name="T23" fmla="*/ 39 h 57"/>
                <a:gd name="T24" fmla="*/ 19 w 78"/>
                <a:gd name="T25" fmla="*/ 44 h 57"/>
                <a:gd name="T26" fmla="*/ 13 w 78"/>
                <a:gd name="T27" fmla="*/ 3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" h="57">
                  <a:moveTo>
                    <a:pt x="29" y="52"/>
                  </a:moveTo>
                  <a:cubicBezTo>
                    <a:pt x="34" y="49"/>
                    <a:pt x="37" y="44"/>
                    <a:pt x="38" y="39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77" y="11"/>
                    <a:pt x="78" y="7"/>
                    <a:pt x="76" y="4"/>
                  </a:cubicBezTo>
                  <a:cubicBezTo>
                    <a:pt x="74" y="1"/>
                    <a:pt x="70" y="0"/>
                    <a:pt x="67" y="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2" y="19"/>
                    <a:pt x="16" y="19"/>
                    <a:pt x="12" y="22"/>
                  </a:cubicBezTo>
                  <a:cubicBezTo>
                    <a:pt x="3" y="27"/>
                    <a:pt x="0" y="38"/>
                    <a:pt x="5" y="46"/>
                  </a:cubicBezTo>
                  <a:cubicBezTo>
                    <a:pt x="10" y="54"/>
                    <a:pt x="21" y="57"/>
                    <a:pt x="29" y="52"/>
                  </a:cubicBezTo>
                  <a:close/>
                  <a:moveTo>
                    <a:pt x="13" y="35"/>
                  </a:moveTo>
                  <a:cubicBezTo>
                    <a:pt x="14" y="31"/>
                    <a:pt x="18" y="29"/>
                    <a:pt x="22" y="30"/>
                  </a:cubicBezTo>
                  <a:cubicBezTo>
                    <a:pt x="27" y="31"/>
                    <a:pt x="29" y="35"/>
                    <a:pt x="28" y="39"/>
                  </a:cubicBezTo>
                  <a:cubicBezTo>
                    <a:pt x="27" y="43"/>
                    <a:pt x="23" y="45"/>
                    <a:pt x="19" y="44"/>
                  </a:cubicBezTo>
                  <a:cubicBezTo>
                    <a:pt x="15" y="43"/>
                    <a:pt x="12" y="39"/>
                    <a:pt x="13" y="35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Freeform 146"/>
            <p:cNvSpPr>
              <a:spLocks/>
            </p:cNvSpPr>
            <p:nvPr/>
          </p:nvSpPr>
          <p:spPr bwMode="auto">
            <a:xfrm>
              <a:off x="6405563" y="10325101"/>
              <a:ext cx="49212" cy="49213"/>
            </a:xfrm>
            <a:custGeom>
              <a:avLst/>
              <a:gdLst>
                <a:gd name="T0" fmla="*/ 5 w 16"/>
                <a:gd name="T1" fmla="*/ 14 h 16"/>
                <a:gd name="T2" fmla="*/ 14 w 16"/>
                <a:gd name="T3" fmla="*/ 11 h 16"/>
                <a:gd name="T4" fmla="*/ 12 w 16"/>
                <a:gd name="T5" fmla="*/ 2 h 16"/>
                <a:gd name="T6" fmla="*/ 2 w 16"/>
                <a:gd name="T7" fmla="*/ 4 h 16"/>
                <a:gd name="T8" fmla="*/ 2 w 16"/>
                <a:gd name="T9" fmla="*/ 11 h 16"/>
                <a:gd name="T10" fmla="*/ 5 w 16"/>
                <a:gd name="T1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6">
                  <a:moveTo>
                    <a:pt x="5" y="14"/>
                  </a:moveTo>
                  <a:cubicBezTo>
                    <a:pt x="8" y="16"/>
                    <a:pt x="12" y="15"/>
                    <a:pt x="14" y="11"/>
                  </a:cubicBezTo>
                  <a:cubicBezTo>
                    <a:pt x="16" y="8"/>
                    <a:pt x="15" y="3"/>
                    <a:pt x="12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9"/>
                    <a:pt x="2" y="11"/>
                  </a:cubicBezTo>
                  <a:cubicBezTo>
                    <a:pt x="3" y="12"/>
                    <a:pt x="3" y="13"/>
                    <a:pt x="5" y="14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 147"/>
            <p:cNvSpPr>
              <a:spLocks/>
            </p:cNvSpPr>
            <p:nvPr/>
          </p:nvSpPr>
          <p:spPr bwMode="auto">
            <a:xfrm>
              <a:off x="6319838" y="10302876"/>
              <a:ext cx="42862" cy="42863"/>
            </a:xfrm>
            <a:custGeom>
              <a:avLst/>
              <a:gdLst>
                <a:gd name="T0" fmla="*/ 7 w 14"/>
                <a:gd name="T1" fmla="*/ 14 h 14"/>
                <a:gd name="T2" fmla="*/ 14 w 14"/>
                <a:gd name="T3" fmla="*/ 7 h 14"/>
                <a:gd name="T4" fmla="*/ 7 w 14"/>
                <a:gd name="T5" fmla="*/ 0 h 14"/>
                <a:gd name="T6" fmla="*/ 0 w 14"/>
                <a:gd name="T7" fmla="*/ 7 h 14"/>
                <a:gd name="T8" fmla="*/ 1 w 14"/>
                <a:gd name="T9" fmla="*/ 11 h 14"/>
                <a:gd name="T10" fmla="*/ 7 w 14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4">
                  <a:moveTo>
                    <a:pt x="7" y="14"/>
                  </a:move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"/>
                    <a:pt x="0" y="10"/>
                    <a:pt x="1" y="11"/>
                  </a:cubicBezTo>
                  <a:cubicBezTo>
                    <a:pt x="2" y="13"/>
                    <a:pt x="5" y="14"/>
                    <a:pt x="7" y="14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148"/>
            <p:cNvSpPr>
              <a:spLocks/>
            </p:cNvSpPr>
            <p:nvPr/>
          </p:nvSpPr>
          <p:spPr bwMode="auto">
            <a:xfrm>
              <a:off x="6323013" y="10660063"/>
              <a:ext cx="42862" cy="42863"/>
            </a:xfrm>
            <a:custGeom>
              <a:avLst/>
              <a:gdLst>
                <a:gd name="T0" fmla="*/ 7 w 14"/>
                <a:gd name="T1" fmla="*/ 0 h 14"/>
                <a:gd name="T2" fmla="*/ 0 w 14"/>
                <a:gd name="T3" fmla="*/ 7 h 14"/>
                <a:gd name="T4" fmla="*/ 1 w 14"/>
                <a:gd name="T5" fmla="*/ 11 h 14"/>
                <a:gd name="T6" fmla="*/ 7 w 14"/>
                <a:gd name="T7" fmla="*/ 14 h 14"/>
                <a:gd name="T8" fmla="*/ 14 w 14"/>
                <a:gd name="T9" fmla="*/ 7 h 14"/>
                <a:gd name="T10" fmla="*/ 7 w 14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8"/>
                    <a:pt x="0" y="10"/>
                    <a:pt x="1" y="11"/>
                  </a:cubicBezTo>
                  <a:cubicBezTo>
                    <a:pt x="2" y="13"/>
                    <a:pt x="5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149"/>
            <p:cNvSpPr>
              <a:spLocks/>
            </p:cNvSpPr>
            <p:nvPr/>
          </p:nvSpPr>
          <p:spPr bwMode="auto">
            <a:xfrm>
              <a:off x="6408738" y="10631488"/>
              <a:ext cx="49212" cy="49213"/>
            </a:xfrm>
            <a:custGeom>
              <a:avLst/>
              <a:gdLst>
                <a:gd name="T0" fmla="*/ 4 w 16"/>
                <a:gd name="T1" fmla="*/ 2 h 16"/>
                <a:gd name="T2" fmla="*/ 2 w 16"/>
                <a:gd name="T3" fmla="*/ 12 h 16"/>
                <a:gd name="T4" fmla="*/ 12 w 16"/>
                <a:gd name="T5" fmla="*/ 14 h 16"/>
                <a:gd name="T6" fmla="*/ 14 w 16"/>
                <a:gd name="T7" fmla="*/ 4 h 16"/>
                <a:gd name="T8" fmla="*/ 4 w 16"/>
                <a:gd name="T9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4" y="2"/>
                  </a:moveTo>
                  <a:cubicBezTo>
                    <a:pt x="1" y="4"/>
                    <a:pt x="0" y="8"/>
                    <a:pt x="2" y="12"/>
                  </a:cubicBezTo>
                  <a:cubicBezTo>
                    <a:pt x="4" y="15"/>
                    <a:pt x="8" y="16"/>
                    <a:pt x="12" y="14"/>
                  </a:cubicBezTo>
                  <a:cubicBezTo>
                    <a:pt x="15" y="12"/>
                    <a:pt x="16" y="8"/>
                    <a:pt x="14" y="4"/>
                  </a:cubicBezTo>
                  <a:cubicBezTo>
                    <a:pt x="12" y="1"/>
                    <a:pt x="8" y="0"/>
                    <a:pt x="4" y="2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150"/>
            <p:cNvSpPr>
              <a:spLocks/>
            </p:cNvSpPr>
            <p:nvPr/>
          </p:nvSpPr>
          <p:spPr bwMode="auto">
            <a:xfrm>
              <a:off x="6473825" y="10564813"/>
              <a:ext cx="49212" cy="52388"/>
            </a:xfrm>
            <a:custGeom>
              <a:avLst/>
              <a:gdLst>
                <a:gd name="T0" fmla="*/ 12 w 16"/>
                <a:gd name="T1" fmla="*/ 2 h 17"/>
                <a:gd name="T2" fmla="*/ 2 w 16"/>
                <a:gd name="T3" fmla="*/ 5 h 17"/>
                <a:gd name="T4" fmla="*/ 2 w 16"/>
                <a:gd name="T5" fmla="*/ 12 h 17"/>
                <a:gd name="T6" fmla="*/ 4 w 16"/>
                <a:gd name="T7" fmla="*/ 15 h 17"/>
                <a:gd name="T8" fmla="*/ 14 w 16"/>
                <a:gd name="T9" fmla="*/ 12 h 17"/>
                <a:gd name="T10" fmla="*/ 12 w 16"/>
                <a:gd name="T11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7">
                  <a:moveTo>
                    <a:pt x="12" y="2"/>
                  </a:moveTo>
                  <a:cubicBezTo>
                    <a:pt x="8" y="0"/>
                    <a:pt x="4" y="2"/>
                    <a:pt x="2" y="5"/>
                  </a:cubicBezTo>
                  <a:cubicBezTo>
                    <a:pt x="0" y="7"/>
                    <a:pt x="1" y="10"/>
                    <a:pt x="2" y="12"/>
                  </a:cubicBezTo>
                  <a:cubicBezTo>
                    <a:pt x="2" y="13"/>
                    <a:pt x="3" y="14"/>
                    <a:pt x="4" y="15"/>
                  </a:cubicBezTo>
                  <a:cubicBezTo>
                    <a:pt x="8" y="17"/>
                    <a:pt x="12" y="16"/>
                    <a:pt x="14" y="12"/>
                  </a:cubicBezTo>
                  <a:cubicBezTo>
                    <a:pt x="16" y="9"/>
                    <a:pt x="15" y="4"/>
                    <a:pt x="12" y="2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1"/>
            <p:cNvSpPr>
              <a:spLocks/>
            </p:cNvSpPr>
            <p:nvPr/>
          </p:nvSpPr>
          <p:spPr bwMode="auto">
            <a:xfrm>
              <a:off x="6145213" y="10483851"/>
              <a:ext cx="42862" cy="44450"/>
            </a:xfrm>
            <a:custGeom>
              <a:avLst/>
              <a:gdLst>
                <a:gd name="T0" fmla="*/ 0 w 14"/>
                <a:gd name="T1" fmla="*/ 7 h 14"/>
                <a:gd name="T2" fmla="*/ 0 w 14"/>
                <a:gd name="T3" fmla="*/ 10 h 14"/>
                <a:gd name="T4" fmla="*/ 7 w 14"/>
                <a:gd name="T5" fmla="*/ 14 h 14"/>
                <a:gd name="T6" fmla="*/ 14 w 14"/>
                <a:gd name="T7" fmla="*/ 7 h 14"/>
                <a:gd name="T8" fmla="*/ 7 w 14"/>
                <a:gd name="T9" fmla="*/ 0 h 14"/>
                <a:gd name="T10" fmla="*/ 0 w 14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4">
                  <a:moveTo>
                    <a:pt x="0" y="7"/>
                  </a:moveTo>
                  <a:cubicBezTo>
                    <a:pt x="0" y="8"/>
                    <a:pt x="0" y="9"/>
                    <a:pt x="0" y="10"/>
                  </a:cubicBezTo>
                  <a:cubicBezTo>
                    <a:pt x="2" y="12"/>
                    <a:pt x="4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52"/>
            <p:cNvSpPr>
              <a:spLocks/>
            </p:cNvSpPr>
            <p:nvPr/>
          </p:nvSpPr>
          <p:spPr bwMode="auto">
            <a:xfrm>
              <a:off x="6165850" y="10567988"/>
              <a:ext cx="49212" cy="52388"/>
            </a:xfrm>
            <a:custGeom>
              <a:avLst/>
              <a:gdLst>
                <a:gd name="T0" fmla="*/ 4 w 16"/>
                <a:gd name="T1" fmla="*/ 2 h 17"/>
                <a:gd name="T2" fmla="*/ 2 w 16"/>
                <a:gd name="T3" fmla="*/ 12 h 17"/>
                <a:gd name="T4" fmla="*/ 12 w 16"/>
                <a:gd name="T5" fmla="*/ 15 h 17"/>
                <a:gd name="T6" fmla="*/ 14 w 16"/>
                <a:gd name="T7" fmla="*/ 5 h 17"/>
                <a:gd name="T8" fmla="*/ 4 w 16"/>
                <a:gd name="T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4" y="2"/>
                  </a:moveTo>
                  <a:cubicBezTo>
                    <a:pt x="1" y="4"/>
                    <a:pt x="0" y="9"/>
                    <a:pt x="2" y="12"/>
                  </a:cubicBezTo>
                  <a:cubicBezTo>
                    <a:pt x="4" y="16"/>
                    <a:pt x="8" y="17"/>
                    <a:pt x="12" y="15"/>
                  </a:cubicBezTo>
                  <a:cubicBezTo>
                    <a:pt x="15" y="13"/>
                    <a:pt x="16" y="8"/>
                    <a:pt x="14" y="5"/>
                  </a:cubicBezTo>
                  <a:cubicBezTo>
                    <a:pt x="12" y="1"/>
                    <a:pt x="8" y="0"/>
                    <a:pt x="4" y="2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53"/>
            <p:cNvSpPr>
              <a:spLocks/>
            </p:cNvSpPr>
            <p:nvPr/>
          </p:nvSpPr>
          <p:spPr bwMode="auto">
            <a:xfrm>
              <a:off x="6497638" y="10479088"/>
              <a:ext cx="46037" cy="46038"/>
            </a:xfrm>
            <a:custGeom>
              <a:avLst/>
              <a:gdLst>
                <a:gd name="T0" fmla="*/ 0 w 15"/>
                <a:gd name="T1" fmla="*/ 8 h 15"/>
                <a:gd name="T2" fmla="*/ 1 w 15"/>
                <a:gd name="T3" fmla="*/ 11 h 15"/>
                <a:gd name="T4" fmla="*/ 8 w 15"/>
                <a:gd name="T5" fmla="*/ 15 h 15"/>
                <a:gd name="T6" fmla="*/ 15 w 15"/>
                <a:gd name="T7" fmla="*/ 8 h 15"/>
                <a:gd name="T8" fmla="*/ 8 w 15"/>
                <a:gd name="T9" fmla="*/ 0 h 15"/>
                <a:gd name="T10" fmla="*/ 0 w 15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5">
                  <a:moveTo>
                    <a:pt x="0" y="8"/>
                  </a:moveTo>
                  <a:cubicBezTo>
                    <a:pt x="0" y="9"/>
                    <a:pt x="1" y="10"/>
                    <a:pt x="1" y="11"/>
                  </a:cubicBezTo>
                  <a:cubicBezTo>
                    <a:pt x="3" y="13"/>
                    <a:pt x="5" y="15"/>
                    <a:pt x="8" y="15"/>
                  </a:cubicBezTo>
                  <a:cubicBezTo>
                    <a:pt x="12" y="15"/>
                    <a:pt x="15" y="11"/>
                    <a:pt x="15" y="8"/>
                  </a:cubicBezTo>
                  <a:cubicBezTo>
                    <a:pt x="15" y="4"/>
                    <a:pt x="11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54"/>
            <p:cNvSpPr>
              <a:spLocks/>
            </p:cNvSpPr>
            <p:nvPr/>
          </p:nvSpPr>
          <p:spPr bwMode="auto">
            <a:xfrm>
              <a:off x="6165850" y="10391776"/>
              <a:ext cx="46037" cy="49213"/>
            </a:xfrm>
            <a:custGeom>
              <a:avLst/>
              <a:gdLst>
                <a:gd name="T0" fmla="*/ 4 w 15"/>
                <a:gd name="T1" fmla="*/ 14 h 16"/>
                <a:gd name="T2" fmla="*/ 13 w 15"/>
                <a:gd name="T3" fmla="*/ 11 h 16"/>
                <a:gd name="T4" fmla="*/ 11 w 15"/>
                <a:gd name="T5" fmla="*/ 1 h 16"/>
                <a:gd name="T6" fmla="*/ 1 w 15"/>
                <a:gd name="T7" fmla="*/ 4 h 16"/>
                <a:gd name="T8" fmla="*/ 1 w 15"/>
                <a:gd name="T9" fmla="*/ 11 h 16"/>
                <a:gd name="T10" fmla="*/ 4 w 15"/>
                <a:gd name="T1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6">
                  <a:moveTo>
                    <a:pt x="4" y="14"/>
                  </a:moveTo>
                  <a:cubicBezTo>
                    <a:pt x="7" y="16"/>
                    <a:pt x="12" y="15"/>
                    <a:pt x="13" y="11"/>
                  </a:cubicBezTo>
                  <a:cubicBezTo>
                    <a:pt x="15" y="8"/>
                    <a:pt x="14" y="3"/>
                    <a:pt x="11" y="1"/>
                  </a:cubicBezTo>
                  <a:cubicBezTo>
                    <a:pt x="7" y="0"/>
                    <a:pt x="3" y="1"/>
                    <a:pt x="1" y="4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2" y="12"/>
                    <a:pt x="2" y="13"/>
                    <a:pt x="4" y="14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Freeform 155"/>
            <p:cNvSpPr>
              <a:spLocks/>
            </p:cNvSpPr>
            <p:nvPr/>
          </p:nvSpPr>
          <p:spPr bwMode="auto">
            <a:xfrm>
              <a:off x="6227763" y="10325101"/>
              <a:ext cx="49212" cy="52388"/>
            </a:xfrm>
            <a:custGeom>
              <a:avLst/>
              <a:gdLst>
                <a:gd name="T0" fmla="*/ 12 w 16"/>
                <a:gd name="T1" fmla="*/ 15 h 17"/>
                <a:gd name="T2" fmla="*/ 12 w 16"/>
                <a:gd name="T3" fmla="*/ 14 h 17"/>
                <a:gd name="T4" fmla="*/ 12 w 16"/>
                <a:gd name="T5" fmla="*/ 14 h 17"/>
                <a:gd name="T6" fmla="*/ 12 w 16"/>
                <a:gd name="T7" fmla="*/ 14 h 17"/>
                <a:gd name="T8" fmla="*/ 14 w 16"/>
                <a:gd name="T9" fmla="*/ 5 h 17"/>
                <a:gd name="T10" fmla="*/ 5 w 16"/>
                <a:gd name="T11" fmla="*/ 2 h 17"/>
                <a:gd name="T12" fmla="*/ 5 w 16"/>
                <a:gd name="T13" fmla="*/ 2 h 17"/>
                <a:gd name="T14" fmla="*/ 4 w 16"/>
                <a:gd name="T15" fmla="*/ 2 h 17"/>
                <a:gd name="T16" fmla="*/ 2 w 16"/>
                <a:gd name="T17" fmla="*/ 12 h 17"/>
                <a:gd name="T18" fmla="*/ 12 w 16"/>
                <a:gd name="T19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7">
                  <a:moveTo>
                    <a:pt x="12" y="15"/>
                  </a:move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12"/>
                    <a:pt x="16" y="8"/>
                    <a:pt x="14" y="5"/>
                  </a:cubicBezTo>
                  <a:cubicBezTo>
                    <a:pt x="12" y="1"/>
                    <a:pt x="8" y="0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" y="4"/>
                    <a:pt x="0" y="9"/>
                    <a:pt x="2" y="12"/>
                  </a:cubicBezTo>
                  <a:cubicBezTo>
                    <a:pt x="4" y="15"/>
                    <a:pt x="8" y="17"/>
                    <a:pt x="12" y="15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Freeform 156"/>
            <p:cNvSpPr>
              <a:spLocks/>
            </p:cNvSpPr>
            <p:nvPr/>
          </p:nvSpPr>
          <p:spPr bwMode="auto">
            <a:xfrm>
              <a:off x="6234113" y="10631488"/>
              <a:ext cx="46037" cy="52388"/>
            </a:xfrm>
            <a:custGeom>
              <a:avLst/>
              <a:gdLst>
                <a:gd name="T0" fmla="*/ 11 w 15"/>
                <a:gd name="T1" fmla="*/ 2 h 17"/>
                <a:gd name="T2" fmla="*/ 1 w 15"/>
                <a:gd name="T3" fmla="*/ 5 h 17"/>
                <a:gd name="T4" fmla="*/ 1 w 15"/>
                <a:gd name="T5" fmla="*/ 12 h 17"/>
                <a:gd name="T6" fmla="*/ 4 w 15"/>
                <a:gd name="T7" fmla="*/ 15 h 17"/>
                <a:gd name="T8" fmla="*/ 13 w 15"/>
                <a:gd name="T9" fmla="*/ 12 h 17"/>
                <a:gd name="T10" fmla="*/ 11 w 15"/>
                <a:gd name="T11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7">
                  <a:moveTo>
                    <a:pt x="11" y="2"/>
                  </a:moveTo>
                  <a:cubicBezTo>
                    <a:pt x="7" y="0"/>
                    <a:pt x="3" y="2"/>
                    <a:pt x="1" y="5"/>
                  </a:cubicBezTo>
                  <a:cubicBezTo>
                    <a:pt x="0" y="7"/>
                    <a:pt x="0" y="10"/>
                    <a:pt x="1" y="12"/>
                  </a:cubicBezTo>
                  <a:cubicBezTo>
                    <a:pt x="2" y="13"/>
                    <a:pt x="3" y="14"/>
                    <a:pt x="4" y="15"/>
                  </a:cubicBezTo>
                  <a:cubicBezTo>
                    <a:pt x="7" y="17"/>
                    <a:pt x="12" y="16"/>
                    <a:pt x="13" y="12"/>
                  </a:cubicBezTo>
                  <a:cubicBezTo>
                    <a:pt x="15" y="9"/>
                    <a:pt x="14" y="4"/>
                    <a:pt x="11" y="2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878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657715" y="1872901"/>
            <a:ext cx="9809224" cy="830997"/>
            <a:chOff x="5776287" y="1615577"/>
            <a:chExt cx="5301838" cy="830997"/>
          </a:xfrm>
        </p:grpSpPr>
        <p:sp>
          <p:nvSpPr>
            <p:cNvPr id="9" name="TextBox 8"/>
            <p:cNvSpPr txBox="1"/>
            <p:nvPr/>
          </p:nvSpPr>
          <p:spPr>
            <a:xfrm>
              <a:off x="6570433" y="1825279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Completing planned yet incomplete analytical works. 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A-01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582229" y="2891784"/>
            <a:ext cx="10438152" cy="1111968"/>
            <a:chOff x="5776287" y="1615577"/>
            <a:chExt cx="5290679" cy="1380231"/>
          </a:xfrm>
        </p:grpSpPr>
        <p:sp>
          <p:nvSpPr>
            <p:cNvPr id="32" name="TextBox 31"/>
            <p:cNvSpPr txBox="1"/>
            <p:nvPr/>
          </p:nvSpPr>
          <p:spPr>
            <a:xfrm>
              <a:off x="6559274" y="1656980"/>
              <a:ext cx="4507692" cy="133882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Visually enriching and enhancing the visualization hub, by collecting comments from local and international experts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76287" y="1615577"/>
              <a:ext cx="958096" cy="1031476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V-02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582229" y="4003752"/>
            <a:ext cx="9788578" cy="830997"/>
            <a:chOff x="5776287" y="1615577"/>
            <a:chExt cx="5290679" cy="830997"/>
          </a:xfrm>
        </p:grpSpPr>
        <p:sp>
          <p:nvSpPr>
            <p:cNvPr id="37" name="TextBox 36"/>
            <p:cNvSpPr txBox="1"/>
            <p:nvPr/>
          </p:nvSpPr>
          <p:spPr>
            <a:xfrm>
              <a:off x="6559274" y="1777159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To model advanced under-five mortality rate estimation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A-03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582229" y="4881781"/>
            <a:ext cx="9788578" cy="1338828"/>
            <a:chOff x="5776287" y="1615577"/>
            <a:chExt cx="5290679" cy="1338828"/>
          </a:xfrm>
        </p:grpSpPr>
        <p:sp>
          <p:nvSpPr>
            <p:cNvPr id="48" name="TextBox 47"/>
            <p:cNvSpPr txBox="1"/>
            <p:nvPr/>
          </p:nvSpPr>
          <p:spPr>
            <a:xfrm>
              <a:off x="6559274" y="1615577"/>
              <a:ext cx="4507692" cy="133882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Include more indicators or re-shap</a:t>
              </a:r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e existing indicators for U5-MR and NN-MR, and apply DS concepts to identify significance of these parameters and to forecast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A-04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977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02685" y="1386276"/>
            <a:ext cx="9809224" cy="830997"/>
            <a:chOff x="5776287" y="1615577"/>
            <a:chExt cx="5301838" cy="830997"/>
          </a:xfrm>
        </p:grpSpPr>
        <p:sp>
          <p:nvSpPr>
            <p:cNvPr id="9" name="TextBox 8"/>
            <p:cNvSpPr txBox="1"/>
            <p:nvPr/>
          </p:nvSpPr>
          <p:spPr>
            <a:xfrm>
              <a:off x="6570433" y="1825279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ko-KR" sz="27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Automated</a:t>
              </a:r>
              <a:r>
                <a:rPr kumimoji="0" lang="en-GB" altLang="ko-KR" sz="2700" b="1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 Result submission for </a:t>
              </a:r>
              <a:r>
                <a:rPr kumimoji="0" lang="en-GB" altLang="ko-KR" sz="2700" b="1" i="0" u="none" strike="noStrike" kern="1200" cap="none" spc="0" normalizeH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viz</a:t>
              </a:r>
              <a:r>
                <a:rPr kumimoji="0" lang="en-GB" altLang="ko-KR" sz="2700" b="1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 modules</a:t>
              </a:r>
              <a:endParaRPr kumimoji="0" lang="ko-KR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V-05</a:t>
              </a:r>
              <a:endParaRPr kumimoji="0" lang="ko-KR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582229" y="2435275"/>
            <a:ext cx="10438152" cy="956686"/>
            <a:chOff x="5776287" y="1615577"/>
            <a:chExt cx="5290679" cy="1187486"/>
          </a:xfrm>
        </p:grpSpPr>
        <p:sp>
          <p:nvSpPr>
            <p:cNvPr id="32" name="TextBox 31"/>
            <p:cNvSpPr txBox="1"/>
            <p:nvPr/>
          </p:nvSpPr>
          <p:spPr>
            <a:xfrm>
              <a:off x="6559274" y="1656980"/>
              <a:ext cx="4507692" cy="114608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ko-KR" sz="2700" b="1" dirty="0" smtClea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National health data exchange platform – Analysed Data </a:t>
              </a:r>
              <a:r>
                <a:rPr lang="en-GB" altLang="ko-KR" sz="2700" b="1" dirty="0" err="1" smtClea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catalog</a:t>
              </a:r>
              <a:r>
                <a:rPr lang="en-GB" altLang="ko-KR" sz="2700" b="1" dirty="0" smtClea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 </a:t>
              </a:r>
              <a:endParaRPr kumimoji="0" lang="ko-KR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76287" y="1615577"/>
              <a:ext cx="958096" cy="10314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V-06</a:t>
              </a:r>
              <a:endParaRPr kumimoji="0" lang="ko-KR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582229" y="3631094"/>
            <a:ext cx="9788578" cy="830997"/>
            <a:chOff x="5776287" y="1615577"/>
            <a:chExt cx="5290679" cy="830997"/>
          </a:xfrm>
        </p:grpSpPr>
        <p:sp>
          <p:nvSpPr>
            <p:cNvPr id="37" name="TextBox 36"/>
            <p:cNvSpPr txBox="1"/>
            <p:nvPr/>
          </p:nvSpPr>
          <p:spPr>
            <a:xfrm>
              <a:off x="6559274" y="1777159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7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NDMC website localization and</a:t>
              </a:r>
              <a:r>
                <a:rPr kumimoji="0" lang="en-US" altLang="ko-KR" sz="2700" b="1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 interface enhancement</a:t>
              </a:r>
              <a:endParaRPr kumimoji="0" lang="ko-KR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V-07</a:t>
              </a:r>
              <a:endParaRPr kumimoji="0" lang="ko-KR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582229" y="4623673"/>
            <a:ext cx="9788578" cy="830997"/>
            <a:chOff x="5776287" y="1615577"/>
            <a:chExt cx="5290679" cy="830997"/>
          </a:xfrm>
        </p:grpSpPr>
        <p:sp>
          <p:nvSpPr>
            <p:cNvPr id="48" name="TextBox 47"/>
            <p:cNvSpPr txBox="1"/>
            <p:nvPr/>
          </p:nvSpPr>
          <p:spPr>
            <a:xfrm>
              <a:off x="6559274" y="1777094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2700" b="1" dirty="0" smtClea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Completing a dynamic and real-time design of Covid-19</a:t>
              </a:r>
              <a:endParaRPr kumimoji="0" lang="ko-KR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V-08</a:t>
              </a:r>
              <a:endParaRPr kumimoji="0" lang="ko-KR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034321" y="5631737"/>
            <a:ext cx="11127286" cy="1034235"/>
            <a:chOff x="5776287" y="1615577"/>
            <a:chExt cx="5695446" cy="1034235"/>
          </a:xfrm>
        </p:grpSpPr>
        <p:sp>
          <p:nvSpPr>
            <p:cNvPr id="23" name="TextBox 22"/>
            <p:cNvSpPr txBox="1"/>
            <p:nvPr/>
          </p:nvSpPr>
          <p:spPr>
            <a:xfrm>
              <a:off x="6964041" y="1726482"/>
              <a:ext cx="4507692" cy="92333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2700" b="1" dirty="0" smtClea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Trade-off between NP intervention and vaccine  intervention</a:t>
              </a:r>
              <a:endParaRPr kumimoji="0" lang="ko-KR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76287" y="1615577"/>
              <a:ext cx="1396421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A/V-09</a:t>
              </a:r>
              <a:endParaRPr kumimoji="0" lang="ko-KR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9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657715" y="1042355"/>
            <a:ext cx="9809224" cy="830997"/>
            <a:chOff x="5776287" y="1615577"/>
            <a:chExt cx="5301838" cy="830997"/>
          </a:xfrm>
        </p:grpSpPr>
        <p:sp>
          <p:nvSpPr>
            <p:cNvPr id="9" name="TextBox 8"/>
            <p:cNvSpPr txBox="1"/>
            <p:nvPr/>
          </p:nvSpPr>
          <p:spPr>
            <a:xfrm>
              <a:off x="6570433" y="1825279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lvl="0"/>
              <a:r>
                <a:rPr lang="en-GB" altLang="ko-KR" sz="2700" b="1" dirty="0">
                  <a:solidFill>
                    <a:prstClr val="white"/>
                  </a:solidFill>
                  <a:cs typeface="Arial" pitchFamily="34" charset="0"/>
                </a:rPr>
                <a:t>Automating </a:t>
              </a:r>
              <a:r>
                <a:rPr lang="en-GB" altLang="ko-KR" sz="2700" b="1" dirty="0" smtClean="0">
                  <a:solidFill>
                    <a:prstClr val="white"/>
                  </a:solidFill>
                  <a:cs typeface="Arial" pitchFamily="34" charset="0"/>
                </a:rPr>
                <a:t>Health-Atlas – with </a:t>
              </a:r>
              <a:r>
                <a:rPr lang="en-GB" altLang="ko-KR" sz="2700" b="1" dirty="0" err="1" smtClean="0">
                  <a:solidFill>
                    <a:prstClr val="white"/>
                  </a:solidFill>
                  <a:cs typeface="Arial" pitchFamily="34" charset="0"/>
                </a:rPr>
                <a:t>BoD</a:t>
              </a:r>
              <a:endParaRPr kumimoji="0" lang="ko-KR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V-09</a:t>
              </a:r>
              <a:endParaRPr kumimoji="0" lang="ko-KR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582229" y="1802614"/>
            <a:ext cx="10438152" cy="1372184"/>
            <a:chOff x="5776287" y="1615577"/>
            <a:chExt cx="5290679" cy="1703223"/>
          </a:xfrm>
        </p:grpSpPr>
        <p:sp>
          <p:nvSpPr>
            <p:cNvPr id="32" name="TextBox 31"/>
            <p:cNvSpPr txBox="1"/>
            <p:nvPr/>
          </p:nvSpPr>
          <p:spPr>
            <a:xfrm>
              <a:off x="6559274" y="1656980"/>
              <a:ext cx="4507692" cy="166182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lvl="0"/>
              <a:r>
                <a:rPr kumimoji="0" lang="en-GB" altLang="ko-KR" sz="27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Basics</a:t>
              </a:r>
              <a:r>
                <a:rPr kumimoji="0" lang="en-GB" altLang="ko-KR" sz="2700" b="1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 and advanced health data science face-to-face and online training material will be partially </a:t>
              </a:r>
              <a:r>
                <a:rPr lang="en-GB" altLang="ko-KR" sz="2700" b="1" dirty="0" smtClean="0">
                  <a:solidFill>
                    <a:prstClr val="white"/>
                  </a:solidFill>
                  <a:cs typeface="Arial" pitchFamily="34" charset="0"/>
                </a:rPr>
                <a:t>completed/ accredited </a:t>
              </a:r>
              <a:endParaRPr kumimoji="0" lang="ko-KR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76287" y="1615577"/>
              <a:ext cx="958096" cy="10314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4800" b="1" dirty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D</a:t>
              </a:r>
              <a:r>
                <a:rPr kumimoji="0" lang="en-US" altLang="ko-KR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-10</a:t>
              </a:r>
              <a:endParaRPr kumimoji="0" lang="ko-KR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582229" y="3085957"/>
            <a:ext cx="9788578" cy="1131879"/>
            <a:chOff x="5776287" y="1615577"/>
            <a:chExt cx="5290679" cy="1131879"/>
          </a:xfrm>
        </p:grpSpPr>
        <p:sp>
          <p:nvSpPr>
            <p:cNvPr id="37" name="TextBox 36"/>
            <p:cNvSpPr txBox="1"/>
            <p:nvPr/>
          </p:nvSpPr>
          <p:spPr>
            <a:xfrm>
              <a:off x="6559274" y="1824126"/>
              <a:ext cx="4507692" cy="92333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2700" b="1" dirty="0" smtClea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A work on EWAR will be started – Malaria Outbreak prediction and impact mitigation</a:t>
              </a:r>
              <a:endParaRPr kumimoji="0" lang="ko-KR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4800" b="1" dirty="0" smtClea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O</a:t>
              </a:r>
              <a:r>
                <a:rPr kumimoji="0" lang="en-US" altLang="ko-KR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-11</a:t>
              </a:r>
              <a:endParaRPr kumimoji="0" lang="ko-KR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582229" y="4199012"/>
            <a:ext cx="9788578" cy="1084847"/>
            <a:chOff x="5776287" y="1615577"/>
            <a:chExt cx="5290679" cy="1084847"/>
          </a:xfrm>
        </p:grpSpPr>
        <p:sp>
          <p:nvSpPr>
            <p:cNvPr id="48" name="TextBox 47"/>
            <p:cNvSpPr txBox="1"/>
            <p:nvPr/>
          </p:nvSpPr>
          <p:spPr>
            <a:xfrm>
              <a:off x="6559274" y="1777094"/>
              <a:ext cx="4507692" cy="92333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2700" b="1" dirty="0" smtClea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E.R.P assessment will be completed and at least one EPHI center’s work will be automated (HR or Finance)</a:t>
              </a:r>
              <a:endParaRPr kumimoji="0" lang="ko-KR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V-12</a:t>
              </a:r>
              <a:endParaRPr kumimoji="0" lang="ko-KR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657715" y="5315394"/>
            <a:ext cx="9809224" cy="1464281"/>
            <a:chOff x="5776287" y="1615577"/>
            <a:chExt cx="5301838" cy="1464281"/>
          </a:xfrm>
        </p:grpSpPr>
        <p:sp>
          <p:nvSpPr>
            <p:cNvPr id="23" name="TextBox 22"/>
            <p:cNvSpPr txBox="1"/>
            <p:nvPr/>
          </p:nvSpPr>
          <p:spPr>
            <a:xfrm>
              <a:off x="6570433" y="1741030"/>
              <a:ext cx="4507692" cy="133882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2700" b="1" dirty="0" smtClea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Others PPE, </a:t>
              </a:r>
              <a:r>
                <a:rPr lang="en-US" altLang="ko-KR" sz="2700" b="1" dirty="0" err="1" smtClea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Sero</a:t>
              </a:r>
              <a:r>
                <a:rPr lang="en-US" altLang="ko-KR" sz="2700" b="1" dirty="0" smtClea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 and Grant management unit dashboards – work guideline, requirement and framework : part of E.R.P or RTDS</a:t>
              </a:r>
              <a:endParaRPr kumimoji="0" lang="ko-KR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V-13</a:t>
              </a:r>
              <a:endParaRPr kumimoji="0" lang="ko-KR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67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342105"/>
            <a:ext cx="3192073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staffs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98" y="1285346"/>
            <a:ext cx="10837057" cy="47556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EPHI </a:t>
            </a:r>
            <a:r>
              <a:rPr lang="en-US" dirty="0" smtClean="0"/>
              <a:t>compound climate statistics from 1980 - 2018</a:t>
            </a:r>
            <a:endParaRPr lang="en-US" dirty="0" smtClean="0"/>
          </a:p>
          <a:p>
            <a:r>
              <a:rPr lang="en-US" dirty="0" smtClean="0"/>
              <a:t>Validating climate parameters indexes, and developing predictive models for malaria outbreak – </a:t>
            </a:r>
            <a:r>
              <a:rPr lang="en-US" dirty="0" err="1" smtClean="0"/>
              <a:t>Fistum</a:t>
            </a:r>
            <a:r>
              <a:rPr lang="en-US" dirty="0" smtClean="0"/>
              <a:t> will lead EWAR </a:t>
            </a:r>
          </a:p>
          <a:p>
            <a:r>
              <a:rPr lang="en-US" dirty="0" smtClean="0"/>
              <a:t>Modeling impact of climate factors on seasonal diseases</a:t>
            </a:r>
          </a:p>
          <a:p>
            <a:r>
              <a:rPr lang="en-GB" dirty="0"/>
              <a:t>Creating dynamic and interactive maps and integrating with NDMC </a:t>
            </a:r>
            <a:r>
              <a:rPr lang="en-GB" dirty="0" smtClean="0"/>
              <a:t>portal</a:t>
            </a:r>
          </a:p>
          <a:p>
            <a:r>
              <a:rPr lang="en-GB" dirty="0"/>
              <a:t>Mapping BOD at </a:t>
            </a:r>
            <a:r>
              <a:rPr lang="en-GB" dirty="0" err="1"/>
              <a:t>Woreda</a:t>
            </a:r>
            <a:r>
              <a:rPr lang="en-GB" dirty="0"/>
              <a:t> </a:t>
            </a:r>
            <a:r>
              <a:rPr lang="en-GB" dirty="0" smtClean="0"/>
              <a:t>level</a:t>
            </a:r>
          </a:p>
          <a:p>
            <a:r>
              <a:rPr lang="en-GB" dirty="0"/>
              <a:t>Mapping malaria risk </a:t>
            </a:r>
            <a:r>
              <a:rPr lang="en-GB" dirty="0" smtClean="0"/>
              <a:t>areas</a:t>
            </a:r>
          </a:p>
          <a:p>
            <a:r>
              <a:rPr lang="en-GB" dirty="0"/>
              <a:t>Prepare manual for </a:t>
            </a:r>
            <a:r>
              <a:rPr lang="en-GB" dirty="0" smtClean="0"/>
              <a:t>GIS Introductory training</a:t>
            </a:r>
          </a:p>
          <a:p>
            <a:r>
              <a:rPr lang="en-GB" dirty="0" smtClean="0"/>
              <a:t>Viral load, 2030 count down analysis, and covid-19 modelling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3E19F-02C1-4219-A00A-045ED18507E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889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599687" y="2659559"/>
            <a:ext cx="8992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T H A N K </a:t>
            </a:r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S</a:t>
            </a:r>
            <a:endParaRPr lang="en-US" sz="4400" b="1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5378756" y="6145070"/>
            <a:ext cx="1434489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50AD5817-10C9-4E0E-A247-63D6F743F82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755" y="1203543"/>
            <a:ext cx="1244104" cy="12441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918" y="3429000"/>
            <a:ext cx="4346046" cy="1842312"/>
          </a:xfrm>
          <a:prstGeom prst="rect">
            <a:avLst/>
          </a:prstGeom>
          <a:effectLst>
            <a:glow>
              <a:schemeClr val="accent1"/>
            </a:glow>
            <a:reflection blurRad="50800" stA="93000" endPos="38000" dir="5400000" sy="-100000" algn="bl" rotWithShape="0"/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2338468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7916" y="323989"/>
            <a:ext cx="619167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 smtClean="0">
                <a:solidFill>
                  <a:schemeClr val="bg1"/>
                </a:solidFill>
                <a:cs typeface="Arial" pitchFamily="34" charset="0"/>
              </a:rPr>
              <a:t>3 Months - DA</a:t>
            </a:r>
            <a:endParaRPr lang="ko-KR" altLang="en-US" sz="5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1752230"/>
            <a:ext cx="9788578" cy="1338828"/>
            <a:chOff x="5776287" y="1615577"/>
            <a:chExt cx="5290679" cy="1338828"/>
          </a:xfrm>
        </p:grpSpPr>
        <p:sp>
          <p:nvSpPr>
            <p:cNvPr id="9" name="TextBox 8"/>
            <p:cNvSpPr txBox="1"/>
            <p:nvPr/>
          </p:nvSpPr>
          <p:spPr>
            <a:xfrm>
              <a:off x="6559274" y="1615577"/>
              <a:ext cx="4507692" cy="133882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Childhood Mortality Estimation, Using short-time-period and calendar-year-based estimation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2843749"/>
            <a:ext cx="9788578" cy="830997"/>
            <a:chOff x="5776287" y="1615577"/>
            <a:chExt cx="5290679" cy="830997"/>
          </a:xfrm>
        </p:grpSpPr>
        <p:sp>
          <p:nvSpPr>
            <p:cNvPr id="32" name="TextBox 31"/>
            <p:cNvSpPr txBox="1"/>
            <p:nvPr/>
          </p:nvSpPr>
          <p:spPr>
            <a:xfrm>
              <a:off x="6559274" y="171853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Child Health 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3976671"/>
            <a:ext cx="9788578" cy="830997"/>
            <a:chOff x="5776287" y="1615577"/>
            <a:chExt cx="5290679" cy="830997"/>
          </a:xfrm>
        </p:grpSpPr>
        <p:sp>
          <p:nvSpPr>
            <p:cNvPr id="37" name="TextBox 36"/>
            <p:cNvSpPr txBox="1"/>
            <p:nvPr/>
          </p:nvSpPr>
          <p:spPr>
            <a:xfrm>
              <a:off x="6559274" y="171853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Fertility Rate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4910621"/>
            <a:ext cx="9788578" cy="830997"/>
            <a:chOff x="5776287" y="1615577"/>
            <a:chExt cx="5290679" cy="830997"/>
          </a:xfrm>
        </p:grpSpPr>
        <p:sp>
          <p:nvSpPr>
            <p:cNvPr id="40" name="TextBox 39"/>
            <p:cNvSpPr txBox="1"/>
            <p:nvPr/>
          </p:nvSpPr>
          <p:spPr>
            <a:xfrm>
              <a:off x="6559274" y="171853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High risk fertility behavior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5844571"/>
            <a:ext cx="9788578" cy="830997"/>
            <a:chOff x="5776287" y="1615577"/>
            <a:chExt cx="5290679" cy="830997"/>
          </a:xfrm>
        </p:grpSpPr>
        <p:sp>
          <p:nvSpPr>
            <p:cNvPr id="43" name="TextBox 42"/>
            <p:cNvSpPr txBox="1"/>
            <p:nvPr/>
          </p:nvSpPr>
          <p:spPr>
            <a:xfrm>
              <a:off x="6559274" y="171853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Perinatal Mortality Rate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05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20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7916" y="323989"/>
            <a:ext cx="619167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 smtClean="0">
                <a:solidFill>
                  <a:schemeClr val="bg1"/>
                </a:solidFill>
                <a:cs typeface="Arial" pitchFamily="34" charset="0"/>
              </a:rPr>
              <a:t>3 Months - DA</a:t>
            </a:r>
            <a:endParaRPr lang="ko-KR" altLang="en-US" sz="5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1752230"/>
            <a:ext cx="9788578" cy="830997"/>
            <a:chOff x="5776287" y="1615577"/>
            <a:chExt cx="5290679" cy="830997"/>
          </a:xfrm>
        </p:grpSpPr>
        <p:sp>
          <p:nvSpPr>
            <p:cNvPr id="9" name="TextBox 8"/>
            <p:cNvSpPr txBox="1"/>
            <p:nvPr/>
          </p:nvSpPr>
          <p:spPr>
            <a:xfrm>
              <a:off x="6559274" y="1777159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Covid-19 Modelling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06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2090695" y="2685601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/>
        </p:nvSpPr>
        <p:spPr>
          <a:xfrm>
            <a:off x="4107305" y="2771932"/>
            <a:ext cx="3132944" cy="1229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Simple Model</a:t>
            </a:r>
            <a:endParaRPr lang="en-GB" sz="3600" dirty="0"/>
          </a:p>
        </p:txBody>
      </p:sp>
      <p:sp>
        <p:nvSpPr>
          <p:cNvPr id="29" name="Rectangle 28"/>
          <p:cNvSpPr/>
          <p:nvPr/>
        </p:nvSpPr>
        <p:spPr>
          <a:xfrm>
            <a:off x="4107305" y="4829331"/>
            <a:ext cx="3132944" cy="1229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Advanced Models</a:t>
            </a:r>
            <a:endParaRPr lang="en-GB" sz="3200" dirty="0"/>
          </a:p>
        </p:txBody>
      </p:sp>
      <p:sp>
        <p:nvSpPr>
          <p:cNvPr id="5" name="Down Arrow 4"/>
          <p:cNvSpPr/>
          <p:nvPr/>
        </p:nvSpPr>
        <p:spPr>
          <a:xfrm>
            <a:off x="5455194" y="4012368"/>
            <a:ext cx="387293" cy="794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5400000">
            <a:off x="7345494" y="4856298"/>
            <a:ext cx="488649" cy="4347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868010" y="4549038"/>
            <a:ext cx="40586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The impact of NPI’s on TC, 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CC, ICU and 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Death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5" name="Isosceles Triangle 44"/>
          <p:cNvSpPr/>
          <p:nvPr/>
        </p:nvSpPr>
        <p:spPr>
          <a:xfrm rot="16200000">
            <a:off x="3513411" y="4856297"/>
            <a:ext cx="488649" cy="4347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184055" y="4509251"/>
            <a:ext cx="26093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Many Evidences </a:t>
            </a:r>
          </a:p>
          <a:p>
            <a:r>
              <a:rPr lang="en-GB" sz="2800" dirty="0">
                <a:solidFill>
                  <a:schemeClr val="bg1"/>
                </a:solidFill>
              </a:rPr>
              <a:t>w</a:t>
            </a:r>
            <a:r>
              <a:rPr lang="en-GB" sz="2800" dirty="0" smtClean="0">
                <a:solidFill>
                  <a:schemeClr val="bg1"/>
                </a:solidFill>
              </a:rPr>
              <a:t>ere </a:t>
            </a:r>
          </a:p>
          <a:p>
            <a:r>
              <a:rPr lang="en-GB" sz="2800" dirty="0">
                <a:solidFill>
                  <a:schemeClr val="bg1"/>
                </a:solidFill>
              </a:rPr>
              <a:t>C</a:t>
            </a:r>
            <a:r>
              <a:rPr lang="en-GB" sz="2800" dirty="0" smtClean="0">
                <a:solidFill>
                  <a:schemeClr val="bg1"/>
                </a:solidFill>
              </a:rPr>
              <a:t>ommunicated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6976" y="1724199"/>
            <a:ext cx="4588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Performance</a:t>
            </a:r>
            <a:endParaRPr lang="en-US" sz="4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3041" y="1717097"/>
            <a:ext cx="6142055" cy="3334589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77820" y="2408443"/>
            <a:ext cx="37331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 analytical works have been completed successfully</a:t>
            </a: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967783" y="1857957"/>
            <a:ext cx="927608" cy="1078497"/>
            <a:chOff x="5761038" y="7629526"/>
            <a:chExt cx="785812" cy="869950"/>
          </a:xfrm>
          <a:solidFill>
            <a:schemeClr val="accent6"/>
          </a:solidFill>
        </p:grpSpPr>
        <p:sp>
          <p:nvSpPr>
            <p:cNvPr id="6" name="Freeform 202"/>
            <p:cNvSpPr>
              <a:spLocks noEditPoints="1"/>
            </p:cNvSpPr>
            <p:nvPr/>
          </p:nvSpPr>
          <p:spPr bwMode="auto">
            <a:xfrm>
              <a:off x="5889625" y="7761288"/>
              <a:ext cx="531812" cy="738188"/>
            </a:xfrm>
            <a:custGeom>
              <a:avLst/>
              <a:gdLst>
                <a:gd name="T0" fmla="*/ 65 w 173"/>
                <a:gd name="T1" fmla="*/ 231 h 240"/>
                <a:gd name="T2" fmla="*/ 72 w 173"/>
                <a:gd name="T3" fmla="*/ 238 h 240"/>
                <a:gd name="T4" fmla="*/ 78 w 173"/>
                <a:gd name="T5" fmla="*/ 240 h 240"/>
                <a:gd name="T6" fmla="*/ 95 w 173"/>
                <a:gd name="T7" fmla="*/ 240 h 240"/>
                <a:gd name="T8" fmla="*/ 101 w 173"/>
                <a:gd name="T9" fmla="*/ 238 h 240"/>
                <a:gd name="T10" fmla="*/ 108 w 173"/>
                <a:gd name="T11" fmla="*/ 231 h 240"/>
                <a:gd name="T12" fmla="*/ 126 w 173"/>
                <a:gd name="T13" fmla="*/ 212 h 240"/>
                <a:gd name="T14" fmla="*/ 127 w 173"/>
                <a:gd name="T15" fmla="*/ 190 h 240"/>
                <a:gd name="T16" fmla="*/ 143 w 173"/>
                <a:gd name="T17" fmla="*/ 162 h 240"/>
                <a:gd name="T18" fmla="*/ 152 w 173"/>
                <a:gd name="T19" fmla="*/ 144 h 240"/>
                <a:gd name="T20" fmla="*/ 173 w 173"/>
                <a:gd name="T21" fmla="*/ 83 h 240"/>
                <a:gd name="T22" fmla="*/ 86 w 173"/>
                <a:gd name="T23" fmla="*/ 0 h 240"/>
                <a:gd name="T24" fmla="*/ 0 w 173"/>
                <a:gd name="T25" fmla="*/ 83 h 240"/>
                <a:gd name="T26" fmla="*/ 21 w 173"/>
                <a:gd name="T27" fmla="*/ 144 h 240"/>
                <a:gd name="T28" fmla="*/ 30 w 173"/>
                <a:gd name="T29" fmla="*/ 162 h 240"/>
                <a:gd name="T30" fmla="*/ 46 w 173"/>
                <a:gd name="T31" fmla="*/ 190 h 240"/>
                <a:gd name="T32" fmla="*/ 47 w 173"/>
                <a:gd name="T33" fmla="*/ 212 h 240"/>
                <a:gd name="T34" fmla="*/ 47 w 173"/>
                <a:gd name="T35" fmla="*/ 212 h 240"/>
                <a:gd name="T36" fmla="*/ 65 w 173"/>
                <a:gd name="T37" fmla="*/ 231 h 240"/>
                <a:gd name="T38" fmla="*/ 39 w 173"/>
                <a:gd name="T39" fmla="*/ 132 h 240"/>
                <a:gd name="T40" fmla="*/ 22 w 173"/>
                <a:gd name="T41" fmla="*/ 83 h 240"/>
                <a:gd name="T42" fmla="*/ 86 w 173"/>
                <a:gd name="T43" fmla="*/ 22 h 240"/>
                <a:gd name="T44" fmla="*/ 151 w 173"/>
                <a:gd name="T45" fmla="*/ 83 h 240"/>
                <a:gd name="T46" fmla="*/ 134 w 173"/>
                <a:gd name="T47" fmla="*/ 132 h 240"/>
                <a:gd name="T48" fmla="*/ 121 w 173"/>
                <a:gd name="T49" fmla="*/ 162 h 240"/>
                <a:gd name="T50" fmla="*/ 113 w 173"/>
                <a:gd name="T51" fmla="*/ 173 h 240"/>
                <a:gd name="T52" fmla="*/ 60 w 173"/>
                <a:gd name="T53" fmla="*/ 173 h 240"/>
                <a:gd name="T54" fmla="*/ 52 w 173"/>
                <a:gd name="T55" fmla="*/ 162 h 240"/>
                <a:gd name="T56" fmla="*/ 39 w 173"/>
                <a:gd name="T57" fmla="*/ 13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3" h="240">
                  <a:moveTo>
                    <a:pt x="65" y="231"/>
                  </a:moveTo>
                  <a:cubicBezTo>
                    <a:pt x="67" y="234"/>
                    <a:pt x="69" y="236"/>
                    <a:pt x="72" y="238"/>
                  </a:cubicBezTo>
                  <a:cubicBezTo>
                    <a:pt x="74" y="239"/>
                    <a:pt x="76" y="240"/>
                    <a:pt x="78" y="240"/>
                  </a:cubicBezTo>
                  <a:cubicBezTo>
                    <a:pt x="95" y="240"/>
                    <a:pt x="95" y="240"/>
                    <a:pt x="95" y="240"/>
                  </a:cubicBezTo>
                  <a:cubicBezTo>
                    <a:pt x="97" y="240"/>
                    <a:pt x="99" y="239"/>
                    <a:pt x="101" y="238"/>
                  </a:cubicBezTo>
                  <a:cubicBezTo>
                    <a:pt x="104" y="236"/>
                    <a:pt x="106" y="234"/>
                    <a:pt x="108" y="231"/>
                  </a:cubicBezTo>
                  <a:cubicBezTo>
                    <a:pt x="123" y="226"/>
                    <a:pt x="126" y="217"/>
                    <a:pt x="126" y="212"/>
                  </a:cubicBezTo>
                  <a:cubicBezTo>
                    <a:pt x="126" y="212"/>
                    <a:pt x="127" y="197"/>
                    <a:pt x="127" y="190"/>
                  </a:cubicBezTo>
                  <a:cubicBezTo>
                    <a:pt x="137" y="183"/>
                    <a:pt x="143" y="172"/>
                    <a:pt x="143" y="162"/>
                  </a:cubicBezTo>
                  <a:cubicBezTo>
                    <a:pt x="143" y="157"/>
                    <a:pt x="146" y="152"/>
                    <a:pt x="152" y="144"/>
                  </a:cubicBezTo>
                  <a:cubicBezTo>
                    <a:pt x="160" y="131"/>
                    <a:pt x="173" y="113"/>
                    <a:pt x="173" y="83"/>
                  </a:cubicBezTo>
                  <a:cubicBezTo>
                    <a:pt x="173" y="38"/>
                    <a:pt x="134" y="0"/>
                    <a:pt x="86" y="0"/>
                  </a:cubicBezTo>
                  <a:cubicBezTo>
                    <a:pt x="39" y="0"/>
                    <a:pt x="0" y="38"/>
                    <a:pt x="0" y="83"/>
                  </a:cubicBezTo>
                  <a:cubicBezTo>
                    <a:pt x="0" y="113"/>
                    <a:pt x="12" y="131"/>
                    <a:pt x="21" y="144"/>
                  </a:cubicBezTo>
                  <a:cubicBezTo>
                    <a:pt x="27" y="152"/>
                    <a:pt x="30" y="157"/>
                    <a:pt x="30" y="162"/>
                  </a:cubicBezTo>
                  <a:cubicBezTo>
                    <a:pt x="30" y="172"/>
                    <a:pt x="36" y="183"/>
                    <a:pt x="46" y="190"/>
                  </a:cubicBezTo>
                  <a:cubicBezTo>
                    <a:pt x="46" y="197"/>
                    <a:pt x="47" y="212"/>
                    <a:pt x="47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7"/>
                    <a:pt x="50" y="226"/>
                    <a:pt x="65" y="231"/>
                  </a:cubicBezTo>
                  <a:close/>
                  <a:moveTo>
                    <a:pt x="39" y="132"/>
                  </a:moveTo>
                  <a:cubicBezTo>
                    <a:pt x="31" y="120"/>
                    <a:pt x="22" y="107"/>
                    <a:pt x="22" y="83"/>
                  </a:cubicBezTo>
                  <a:cubicBezTo>
                    <a:pt x="22" y="50"/>
                    <a:pt x="51" y="22"/>
                    <a:pt x="86" y="22"/>
                  </a:cubicBezTo>
                  <a:cubicBezTo>
                    <a:pt x="122" y="22"/>
                    <a:pt x="151" y="50"/>
                    <a:pt x="151" y="83"/>
                  </a:cubicBezTo>
                  <a:cubicBezTo>
                    <a:pt x="151" y="107"/>
                    <a:pt x="142" y="120"/>
                    <a:pt x="134" y="132"/>
                  </a:cubicBezTo>
                  <a:cubicBezTo>
                    <a:pt x="127" y="141"/>
                    <a:pt x="121" y="150"/>
                    <a:pt x="121" y="162"/>
                  </a:cubicBezTo>
                  <a:cubicBezTo>
                    <a:pt x="121" y="167"/>
                    <a:pt x="116" y="171"/>
                    <a:pt x="113" y="173"/>
                  </a:cubicBezTo>
                  <a:cubicBezTo>
                    <a:pt x="60" y="173"/>
                    <a:pt x="60" y="173"/>
                    <a:pt x="60" y="173"/>
                  </a:cubicBezTo>
                  <a:cubicBezTo>
                    <a:pt x="56" y="171"/>
                    <a:pt x="52" y="167"/>
                    <a:pt x="52" y="162"/>
                  </a:cubicBezTo>
                  <a:cubicBezTo>
                    <a:pt x="52" y="150"/>
                    <a:pt x="46" y="141"/>
                    <a:pt x="39" y="1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900"/>
            </a:p>
          </p:txBody>
        </p:sp>
        <p:sp>
          <p:nvSpPr>
            <p:cNvPr id="7" name="Freeform 203"/>
            <p:cNvSpPr>
              <a:spLocks/>
            </p:cNvSpPr>
            <p:nvPr/>
          </p:nvSpPr>
          <p:spPr bwMode="auto">
            <a:xfrm>
              <a:off x="6138863" y="7629526"/>
              <a:ext cx="33337" cy="82550"/>
            </a:xfrm>
            <a:custGeom>
              <a:avLst/>
              <a:gdLst>
                <a:gd name="T0" fmla="*/ 11 w 11"/>
                <a:gd name="T1" fmla="*/ 21 h 27"/>
                <a:gd name="T2" fmla="*/ 11 w 11"/>
                <a:gd name="T3" fmla="*/ 5 h 27"/>
                <a:gd name="T4" fmla="*/ 5 w 11"/>
                <a:gd name="T5" fmla="*/ 0 h 27"/>
                <a:gd name="T6" fmla="*/ 0 w 11"/>
                <a:gd name="T7" fmla="*/ 5 h 27"/>
                <a:gd name="T8" fmla="*/ 0 w 11"/>
                <a:gd name="T9" fmla="*/ 21 h 27"/>
                <a:gd name="T10" fmla="*/ 5 w 11"/>
                <a:gd name="T11" fmla="*/ 27 h 27"/>
                <a:gd name="T12" fmla="*/ 11 w 11"/>
                <a:gd name="T13" fmla="*/ 2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27">
                  <a:moveTo>
                    <a:pt x="11" y="21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7"/>
                    <a:pt x="5" y="27"/>
                  </a:cubicBezTo>
                  <a:cubicBezTo>
                    <a:pt x="8" y="27"/>
                    <a:pt x="11" y="24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900"/>
            </a:p>
          </p:txBody>
        </p:sp>
        <p:sp>
          <p:nvSpPr>
            <p:cNvPr id="8" name="Freeform 204"/>
            <p:cNvSpPr>
              <a:spLocks/>
            </p:cNvSpPr>
            <p:nvPr/>
          </p:nvSpPr>
          <p:spPr bwMode="auto">
            <a:xfrm>
              <a:off x="5948363" y="7675563"/>
              <a:ext cx="60325" cy="79375"/>
            </a:xfrm>
            <a:custGeom>
              <a:avLst/>
              <a:gdLst>
                <a:gd name="T0" fmla="*/ 14 w 20"/>
                <a:gd name="T1" fmla="*/ 26 h 26"/>
                <a:gd name="T2" fmla="*/ 17 w 20"/>
                <a:gd name="T3" fmla="*/ 25 h 26"/>
                <a:gd name="T4" fmla="*/ 19 w 20"/>
                <a:gd name="T5" fmla="*/ 18 h 26"/>
                <a:gd name="T6" fmla="*/ 11 w 20"/>
                <a:gd name="T7" fmla="*/ 4 h 26"/>
                <a:gd name="T8" fmla="*/ 3 w 20"/>
                <a:gd name="T9" fmla="*/ 2 h 26"/>
                <a:gd name="T10" fmla="*/ 1 w 20"/>
                <a:gd name="T11" fmla="*/ 9 h 26"/>
                <a:gd name="T12" fmla="*/ 10 w 20"/>
                <a:gd name="T13" fmla="*/ 23 h 26"/>
                <a:gd name="T14" fmla="*/ 14 w 20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6">
                  <a:moveTo>
                    <a:pt x="14" y="26"/>
                  </a:moveTo>
                  <a:cubicBezTo>
                    <a:pt x="15" y="26"/>
                    <a:pt x="16" y="26"/>
                    <a:pt x="17" y="25"/>
                  </a:cubicBezTo>
                  <a:cubicBezTo>
                    <a:pt x="20" y="24"/>
                    <a:pt x="20" y="21"/>
                    <a:pt x="19" y="18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9" y="1"/>
                    <a:pt x="6" y="0"/>
                    <a:pt x="3" y="2"/>
                  </a:cubicBezTo>
                  <a:cubicBezTo>
                    <a:pt x="1" y="3"/>
                    <a:pt x="0" y="7"/>
                    <a:pt x="1" y="9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5"/>
                    <a:pt x="12" y="26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90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761038" y="7675563"/>
              <a:ext cx="785812" cy="584200"/>
              <a:chOff x="5761038" y="7675563"/>
              <a:chExt cx="785812" cy="584200"/>
            </a:xfrm>
            <a:grpFill/>
          </p:grpSpPr>
          <p:sp>
            <p:nvSpPr>
              <p:cNvPr id="10" name="Freeform 206"/>
              <p:cNvSpPr>
                <a:spLocks/>
              </p:cNvSpPr>
              <p:nvPr/>
            </p:nvSpPr>
            <p:spPr bwMode="auto">
              <a:xfrm>
                <a:off x="5810250" y="7813676"/>
                <a:ext cx="82550" cy="61913"/>
              </a:xfrm>
              <a:custGeom>
                <a:avLst/>
                <a:gdLst>
                  <a:gd name="T0" fmla="*/ 23 w 27"/>
                  <a:gd name="T1" fmla="*/ 10 h 20"/>
                  <a:gd name="T2" fmla="*/ 9 w 27"/>
                  <a:gd name="T3" fmla="*/ 2 h 20"/>
                  <a:gd name="T4" fmla="*/ 1 w 27"/>
                  <a:gd name="T5" fmla="*/ 4 h 20"/>
                  <a:gd name="T6" fmla="*/ 3 w 27"/>
                  <a:gd name="T7" fmla="*/ 11 h 20"/>
                  <a:gd name="T8" fmla="*/ 18 w 27"/>
                  <a:gd name="T9" fmla="*/ 19 h 20"/>
                  <a:gd name="T10" fmla="*/ 20 w 27"/>
                  <a:gd name="T11" fmla="*/ 20 h 20"/>
                  <a:gd name="T12" fmla="*/ 25 w 27"/>
                  <a:gd name="T13" fmla="*/ 17 h 20"/>
                  <a:gd name="T14" fmla="*/ 23 w 27"/>
                  <a:gd name="T15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0">
                    <a:moveTo>
                      <a:pt x="23" y="1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6" y="0"/>
                      <a:pt x="3" y="1"/>
                      <a:pt x="1" y="4"/>
                    </a:cubicBezTo>
                    <a:cubicBezTo>
                      <a:pt x="0" y="6"/>
                      <a:pt x="1" y="10"/>
                      <a:pt x="3" y="11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20"/>
                      <a:pt x="19" y="20"/>
                      <a:pt x="20" y="20"/>
                    </a:cubicBezTo>
                    <a:cubicBezTo>
                      <a:pt x="22" y="20"/>
                      <a:pt x="24" y="19"/>
                      <a:pt x="25" y="17"/>
                    </a:cubicBezTo>
                    <a:cubicBezTo>
                      <a:pt x="27" y="15"/>
                      <a:pt x="26" y="11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900"/>
              </a:p>
            </p:txBody>
          </p:sp>
          <p:sp>
            <p:nvSpPr>
              <p:cNvPr id="11" name="Freeform 207"/>
              <p:cNvSpPr>
                <a:spLocks/>
              </p:cNvSpPr>
              <p:nvPr/>
            </p:nvSpPr>
            <p:spPr bwMode="auto">
              <a:xfrm>
                <a:off x="5761038" y="8004176"/>
                <a:ext cx="85725" cy="33338"/>
              </a:xfrm>
              <a:custGeom>
                <a:avLst/>
                <a:gdLst>
                  <a:gd name="T0" fmla="*/ 28 w 28"/>
                  <a:gd name="T1" fmla="*/ 6 h 11"/>
                  <a:gd name="T2" fmla="*/ 22 w 28"/>
                  <a:gd name="T3" fmla="*/ 0 h 11"/>
                  <a:gd name="T4" fmla="*/ 6 w 28"/>
                  <a:gd name="T5" fmla="*/ 0 h 11"/>
                  <a:gd name="T6" fmla="*/ 0 w 28"/>
                  <a:gd name="T7" fmla="*/ 6 h 11"/>
                  <a:gd name="T8" fmla="*/ 6 w 28"/>
                  <a:gd name="T9" fmla="*/ 11 h 11"/>
                  <a:gd name="T10" fmla="*/ 22 w 28"/>
                  <a:gd name="T11" fmla="*/ 11 h 11"/>
                  <a:gd name="T12" fmla="*/ 28 w 28"/>
                  <a:gd name="T13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1">
                    <a:moveTo>
                      <a:pt x="28" y="6"/>
                    </a:moveTo>
                    <a:cubicBezTo>
                      <a:pt x="28" y="3"/>
                      <a:pt x="25" y="0"/>
                      <a:pt x="2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1"/>
                      <a:pt x="6" y="11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25" y="11"/>
                      <a:pt x="28" y="9"/>
                      <a:pt x="2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900"/>
              </a:p>
            </p:txBody>
          </p:sp>
          <p:sp>
            <p:nvSpPr>
              <p:cNvPr id="12" name="Freeform 208"/>
              <p:cNvSpPr>
                <a:spLocks/>
              </p:cNvSpPr>
              <p:nvPr/>
            </p:nvSpPr>
            <p:spPr bwMode="auto">
              <a:xfrm>
                <a:off x="5810250" y="8167688"/>
                <a:ext cx="82550" cy="58738"/>
              </a:xfrm>
              <a:custGeom>
                <a:avLst/>
                <a:gdLst>
                  <a:gd name="T0" fmla="*/ 6 w 27"/>
                  <a:gd name="T1" fmla="*/ 19 h 19"/>
                  <a:gd name="T2" fmla="*/ 9 w 27"/>
                  <a:gd name="T3" fmla="*/ 19 h 19"/>
                  <a:gd name="T4" fmla="*/ 23 w 27"/>
                  <a:gd name="T5" fmla="*/ 11 h 19"/>
                  <a:gd name="T6" fmla="*/ 25 w 27"/>
                  <a:gd name="T7" fmla="*/ 3 h 19"/>
                  <a:gd name="T8" fmla="*/ 18 w 27"/>
                  <a:gd name="T9" fmla="*/ 1 h 19"/>
                  <a:gd name="T10" fmla="*/ 3 w 27"/>
                  <a:gd name="T11" fmla="*/ 9 h 19"/>
                  <a:gd name="T12" fmla="*/ 1 w 27"/>
                  <a:gd name="T13" fmla="*/ 17 h 19"/>
                  <a:gd name="T14" fmla="*/ 6 w 27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19">
                    <a:moveTo>
                      <a:pt x="6" y="19"/>
                    </a:moveTo>
                    <a:cubicBezTo>
                      <a:pt x="7" y="19"/>
                      <a:pt x="8" y="19"/>
                      <a:pt x="9" y="19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6" y="9"/>
                      <a:pt x="27" y="6"/>
                      <a:pt x="25" y="3"/>
                    </a:cubicBezTo>
                    <a:cubicBezTo>
                      <a:pt x="24" y="0"/>
                      <a:pt x="20" y="0"/>
                      <a:pt x="18" y="1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" y="11"/>
                      <a:pt x="0" y="14"/>
                      <a:pt x="1" y="17"/>
                    </a:cubicBezTo>
                    <a:cubicBezTo>
                      <a:pt x="2" y="18"/>
                      <a:pt x="4" y="19"/>
                      <a:pt x="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900"/>
              </a:p>
            </p:txBody>
          </p:sp>
          <p:sp>
            <p:nvSpPr>
              <p:cNvPr id="13" name="Freeform 209"/>
              <p:cNvSpPr>
                <a:spLocks/>
              </p:cNvSpPr>
              <p:nvPr/>
            </p:nvSpPr>
            <p:spPr bwMode="auto">
              <a:xfrm>
                <a:off x="6418263" y="8167688"/>
                <a:ext cx="82550" cy="58738"/>
              </a:xfrm>
              <a:custGeom>
                <a:avLst/>
                <a:gdLst>
                  <a:gd name="T0" fmla="*/ 4 w 27"/>
                  <a:gd name="T1" fmla="*/ 11 h 19"/>
                  <a:gd name="T2" fmla="*/ 18 w 27"/>
                  <a:gd name="T3" fmla="*/ 19 h 19"/>
                  <a:gd name="T4" fmla="*/ 21 w 27"/>
                  <a:gd name="T5" fmla="*/ 19 h 19"/>
                  <a:gd name="T6" fmla="*/ 25 w 27"/>
                  <a:gd name="T7" fmla="*/ 17 h 19"/>
                  <a:gd name="T8" fmla="*/ 23 w 27"/>
                  <a:gd name="T9" fmla="*/ 9 h 19"/>
                  <a:gd name="T10" fmla="*/ 9 w 27"/>
                  <a:gd name="T11" fmla="*/ 1 h 19"/>
                  <a:gd name="T12" fmla="*/ 2 w 27"/>
                  <a:gd name="T13" fmla="*/ 3 h 19"/>
                  <a:gd name="T14" fmla="*/ 4 w 27"/>
                  <a:gd name="T15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19">
                    <a:moveTo>
                      <a:pt x="4" y="11"/>
                    </a:moveTo>
                    <a:cubicBezTo>
                      <a:pt x="18" y="19"/>
                      <a:pt x="18" y="19"/>
                      <a:pt x="18" y="19"/>
                    </a:cubicBezTo>
                    <a:cubicBezTo>
                      <a:pt x="19" y="19"/>
                      <a:pt x="20" y="19"/>
                      <a:pt x="21" y="19"/>
                    </a:cubicBezTo>
                    <a:cubicBezTo>
                      <a:pt x="22" y="19"/>
                      <a:pt x="24" y="18"/>
                      <a:pt x="25" y="17"/>
                    </a:cubicBezTo>
                    <a:cubicBezTo>
                      <a:pt x="27" y="14"/>
                      <a:pt x="26" y="11"/>
                      <a:pt x="23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7" y="0"/>
                      <a:pt x="3" y="0"/>
                      <a:pt x="2" y="3"/>
                    </a:cubicBezTo>
                    <a:cubicBezTo>
                      <a:pt x="0" y="6"/>
                      <a:pt x="1" y="9"/>
                      <a:pt x="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900"/>
              </a:p>
            </p:txBody>
          </p:sp>
          <p:sp>
            <p:nvSpPr>
              <p:cNvPr id="14" name="Freeform 210"/>
              <p:cNvSpPr>
                <a:spLocks/>
              </p:cNvSpPr>
              <p:nvPr/>
            </p:nvSpPr>
            <p:spPr bwMode="auto">
              <a:xfrm>
                <a:off x="6464300" y="8004176"/>
                <a:ext cx="82550" cy="33338"/>
              </a:xfrm>
              <a:custGeom>
                <a:avLst/>
                <a:gdLst>
                  <a:gd name="T0" fmla="*/ 27 w 27"/>
                  <a:gd name="T1" fmla="*/ 6 h 11"/>
                  <a:gd name="T2" fmla="*/ 22 w 27"/>
                  <a:gd name="T3" fmla="*/ 0 h 11"/>
                  <a:gd name="T4" fmla="*/ 6 w 27"/>
                  <a:gd name="T5" fmla="*/ 0 h 11"/>
                  <a:gd name="T6" fmla="*/ 0 w 27"/>
                  <a:gd name="T7" fmla="*/ 6 h 11"/>
                  <a:gd name="T8" fmla="*/ 6 w 27"/>
                  <a:gd name="T9" fmla="*/ 11 h 11"/>
                  <a:gd name="T10" fmla="*/ 22 w 27"/>
                  <a:gd name="T11" fmla="*/ 11 h 11"/>
                  <a:gd name="T12" fmla="*/ 27 w 27"/>
                  <a:gd name="T13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1">
                    <a:moveTo>
                      <a:pt x="27" y="6"/>
                    </a:moveTo>
                    <a:cubicBezTo>
                      <a:pt x="27" y="3"/>
                      <a:pt x="25" y="0"/>
                      <a:pt x="2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1"/>
                      <a:pt x="6" y="11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25" y="11"/>
                      <a:pt x="27" y="9"/>
                      <a:pt x="2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900"/>
              </a:p>
            </p:txBody>
          </p:sp>
          <p:sp>
            <p:nvSpPr>
              <p:cNvPr id="15" name="Freeform 211"/>
              <p:cNvSpPr>
                <a:spLocks/>
              </p:cNvSpPr>
              <p:nvPr/>
            </p:nvSpPr>
            <p:spPr bwMode="auto">
              <a:xfrm>
                <a:off x="6418263" y="7813676"/>
                <a:ext cx="82550" cy="61913"/>
              </a:xfrm>
              <a:custGeom>
                <a:avLst/>
                <a:gdLst>
                  <a:gd name="T0" fmla="*/ 18 w 27"/>
                  <a:gd name="T1" fmla="*/ 2 h 20"/>
                  <a:gd name="T2" fmla="*/ 4 w 27"/>
                  <a:gd name="T3" fmla="*/ 10 h 20"/>
                  <a:gd name="T4" fmla="*/ 2 w 27"/>
                  <a:gd name="T5" fmla="*/ 17 h 20"/>
                  <a:gd name="T6" fmla="*/ 6 w 27"/>
                  <a:gd name="T7" fmla="*/ 20 h 20"/>
                  <a:gd name="T8" fmla="*/ 9 w 27"/>
                  <a:gd name="T9" fmla="*/ 19 h 20"/>
                  <a:gd name="T10" fmla="*/ 23 w 27"/>
                  <a:gd name="T11" fmla="*/ 11 h 20"/>
                  <a:gd name="T12" fmla="*/ 25 w 27"/>
                  <a:gd name="T13" fmla="*/ 4 h 20"/>
                  <a:gd name="T14" fmla="*/ 18 w 27"/>
                  <a:gd name="T1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0">
                    <a:moveTo>
                      <a:pt x="18" y="2"/>
                    </a:moveTo>
                    <a:cubicBezTo>
                      <a:pt x="4" y="10"/>
                      <a:pt x="4" y="10"/>
                      <a:pt x="4" y="10"/>
                    </a:cubicBezTo>
                    <a:cubicBezTo>
                      <a:pt x="1" y="11"/>
                      <a:pt x="0" y="15"/>
                      <a:pt x="2" y="17"/>
                    </a:cubicBezTo>
                    <a:cubicBezTo>
                      <a:pt x="3" y="19"/>
                      <a:pt x="5" y="20"/>
                      <a:pt x="6" y="20"/>
                    </a:cubicBezTo>
                    <a:cubicBezTo>
                      <a:pt x="7" y="20"/>
                      <a:pt x="8" y="20"/>
                      <a:pt x="9" y="19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6" y="10"/>
                      <a:pt x="27" y="6"/>
                      <a:pt x="25" y="4"/>
                    </a:cubicBezTo>
                    <a:cubicBezTo>
                      <a:pt x="24" y="1"/>
                      <a:pt x="20" y="0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900"/>
              </a:p>
            </p:txBody>
          </p:sp>
          <p:sp>
            <p:nvSpPr>
              <p:cNvPr id="16" name="Freeform 212"/>
              <p:cNvSpPr>
                <a:spLocks/>
              </p:cNvSpPr>
              <p:nvPr/>
            </p:nvSpPr>
            <p:spPr bwMode="auto">
              <a:xfrm>
                <a:off x="6297613" y="7675563"/>
                <a:ext cx="65087" cy="79375"/>
              </a:xfrm>
              <a:custGeom>
                <a:avLst/>
                <a:gdLst>
                  <a:gd name="T0" fmla="*/ 7 w 21"/>
                  <a:gd name="T1" fmla="*/ 26 h 26"/>
                  <a:gd name="T2" fmla="*/ 11 w 21"/>
                  <a:gd name="T3" fmla="*/ 23 h 26"/>
                  <a:gd name="T4" fmla="*/ 19 w 21"/>
                  <a:gd name="T5" fmla="*/ 9 h 26"/>
                  <a:gd name="T6" fmla="*/ 17 w 21"/>
                  <a:gd name="T7" fmla="*/ 2 h 26"/>
                  <a:gd name="T8" fmla="*/ 10 w 21"/>
                  <a:gd name="T9" fmla="*/ 4 h 26"/>
                  <a:gd name="T10" fmla="*/ 2 w 21"/>
                  <a:gd name="T11" fmla="*/ 18 h 26"/>
                  <a:gd name="T12" fmla="*/ 4 w 21"/>
                  <a:gd name="T13" fmla="*/ 25 h 26"/>
                  <a:gd name="T14" fmla="*/ 7 w 21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6">
                    <a:moveTo>
                      <a:pt x="7" y="26"/>
                    </a:moveTo>
                    <a:cubicBezTo>
                      <a:pt x="8" y="26"/>
                      <a:pt x="10" y="25"/>
                      <a:pt x="11" y="23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1" y="7"/>
                      <a:pt x="20" y="3"/>
                      <a:pt x="17" y="2"/>
                    </a:cubicBezTo>
                    <a:cubicBezTo>
                      <a:pt x="15" y="0"/>
                      <a:pt x="12" y="1"/>
                      <a:pt x="10" y="4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0" y="20"/>
                      <a:pt x="1" y="24"/>
                      <a:pt x="4" y="25"/>
                    </a:cubicBezTo>
                    <a:cubicBezTo>
                      <a:pt x="5" y="26"/>
                      <a:pt x="6" y="26"/>
                      <a:pt x="7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900"/>
              </a:p>
            </p:txBody>
          </p:sp>
          <p:sp>
            <p:nvSpPr>
              <p:cNvPr id="17" name="Freeform 213"/>
              <p:cNvSpPr>
                <a:spLocks/>
              </p:cNvSpPr>
              <p:nvPr/>
            </p:nvSpPr>
            <p:spPr bwMode="auto">
              <a:xfrm>
                <a:off x="6113463" y="7881938"/>
                <a:ext cx="84137" cy="260350"/>
              </a:xfrm>
              <a:custGeom>
                <a:avLst/>
                <a:gdLst>
                  <a:gd name="T0" fmla="*/ 6 w 27"/>
                  <a:gd name="T1" fmla="*/ 79 h 85"/>
                  <a:gd name="T2" fmla="*/ 13 w 27"/>
                  <a:gd name="T3" fmla="*/ 85 h 85"/>
                  <a:gd name="T4" fmla="*/ 21 w 27"/>
                  <a:gd name="T5" fmla="*/ 79 h 85"/>
                  <a:gd name="T6" fmla="*/ 26 w 27"/>
                  <a:gd name="T7" fmla="*/ 40 h 85"/>
                  <a:gd name="T8" fmla="*/ 27 w 27"/>
                  <a:gd name="T9" fmla="*/ 32 h 85"/>
                  <a:gd name="T10" fmla="*/ 27 w 27"/>
                  <a:gd name="T11" fmla="*/ 13 h 85"/>
                  <a:gd name="T12" fmla="*/ 13 w 27"/>
                  <a:gd name="T13" fmla="*/ 0 h 85"/>
                  <a:gd name="T14" fmla="*/ 0 w 27"/>
                  <a:gd name="T15" fmla="*/ 13 h 85"/>
                  <a:gd name="T16" fmla="*/ 0 w 27"/>
                  <a:gd name="T17" fmla="*/ 32 h 85"/>
                  <a:gd name="T18" fmla="*/ 1 w 27"/>
                  <a:gd name="T19" fmla="*/ 40 h 85"/>
                  <a:gd name="T20" fmla="*/ 6 w 27"/>
                  <a:gd name="T21" fmla="*/ 79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85">
                    <a:moveTo>
                      <a:pt x="6" y="79"/>
                    </a:moveTo>
                    <a:cubicBezTo>
                      <a:pt x="7" y="83"/>
                      <a:pt x="9" y="85"/>
                      <a:pt x="13" y="85"/>
                    </a:cubicBezTo>
                    <a:cubicBezTo>
                      <a:pt x="18" y="85"/>
                      <a:pt x="20" y="83"/>
                      <a:pt x="21" y="79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37"/>
                      <a:pt x="27" y="34"/>
                      <a:pt x="27" y="32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27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0" y="1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4"/>
                      <a:pt x="1" y="37"/>
                      <a:pt x="1" y="40"/>
                    </a:cubicBezTo>
                    <a:lnTo>
                      <a:pt x="6" y="7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900"/>
              </a:p>
            </p:txBody>
          </p:sp>
          <p:sp>
            <p:nvSpPr>
              <p:cNvPr id="18" name="Oval 214"/>
              <p:cNvSpPr>
                <a:spLocks noChangeArrowheads="1"/>
              </p:cNvSpPr>
              <p:nvPr/>
            </p:nvSpPr>
            <p:spPr bwMode="auto">
              <a:xfrm>
                <a:off x="6113463" y="8174038"/>
                <a:ext cx="84137" cy="857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900"/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5987737" y="3270795"/>
            <a:ext cx="32871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8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100</a:t>
            </a:r>
            <a:r>
              <a:rPr lang="en-US" sz="8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%</a:t>
            </a:r>
            <a:endParaRPr lang="en-US" sz="8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724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880" y="379374"/>
            <a:ext cx="4165493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 Months - VP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3E19F-02C1-4219-A00A-045ED18507E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 rot="10800000">
            <a:off x="6040628" y="891379"/>
            <a:ext cx="45719" cy="5966620"/>
          </a:xfrm>
          <a:prstGeom prst="rect">
            <a:avLst/>
          </a:prstGeom>
          <a:solidFill>
            <a:srgbClr val="85C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545" y="1289268"/>
            <a:ext cx="5395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GB" sz="3200" dirty="0"/>
              <a:t>Comparing and presenting diseases and risk factors pattern and trend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 Sans Bold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01663" y="1067199"/>
            <a:ext cx="5507737" cy="2222101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544" y="3511369"/>
            <a:ext cx="53951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GB" sz="3200" dirty="0" smtClean="0"/>
              <a:t>Examining, comparing, and presenting </a:t>
            </a:r>
            <a:r>
              <a:rPr lang="en-GB" sz="3200" dirty="0"/>
              <a:t>various causes of </a:t>
            </a:r>
            <a:r>
              <a:rPr lang="en-GB" sz="3200" dirty="0" smtClean="0"/>
              <a:t>death and mortality rates </a:t>
            </a:r>
            <a:r>
              <a:rPr lang="en-GB" sz="3200" dirty="0"/>
              <a:t>for national and regional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 Sans Bold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10370" y="3440284"/>
            <a:ext cx="5507737" cy="2222101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5873" y="3440284"/>
            <a:ext cx="53607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latin typeface="Nunito Sans Bold"/>
              </a:rPr>
              <a:t>Infectious disease real-time modelling and real-time presenting the impact of intervention policies in disease mitigation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 Sans Bold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7574" y="3440284"/>
            <a:ext cx="5507737" cy="2222101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8328" y="1382618"/>
            <a:ext cx="5395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GB" sz="3200" dirty="0" smtClean="0"/>
              <a:t>Tracking SDG and HSTP-II Indicators for assessing the countries attainment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 Sans Bold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0446" y="1088969"/>
            <a:ext cx="5507737" cy="2222101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56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7916" y="323989"/>
            <a:ext cx="619167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 smtClean="0">
                <a:solidFill>
                  <a:schemeClr val="bg1"/>
                </a:solidFill>
                <a:cs typeface="Arial" pitchFamily="34" charset="0"/>
              </a:rPr>
              <a:t>3 Months - VP</a:t>
            </a:r>
            <a:endParaRPr lang="ko-KR" altLang="en-US" sz="5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1752230"/>
            <a:ext cx="9788578" cy="988566"/>
            <a:chOff x="5776287" y="1615577"/>
            <a:chExt cx="5290679" cy="988566"/>
          </a:xfrm>
        </p:grpSpPr>
        <p:sp>
          <p:nvSpPr>
            <p:cNvPr id="9" name="TextBox 8"/>
            <p:cNvSpPr txBox="1"/>
            <p:nvPr/>
          </p:nvSpPr>
          <p:spPr>
            <a:xfrm>
              <a:off x="6559274" y="1680813"/>
              <a:ext cx="4507692" cy="92333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Visua</a:t>
              </a:r>
              <a:r>
                <a:rPr lang="en-GB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lization of almost 85% of analysed results were complete 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2843749"/>
            <a:ext cx="9788578" cy="964733"/>
            <a:chOff x="5776287" y="1615577"/>
            <a:chExt cx="5290679" cy="964733"/>
          </a:xfrm>
        </p:grpSpPr>
        <p:sp>
          <p:nvSpPr>
            <p:cNvPr id="32" name="TextBox 31"/>
            <p:cNvSpPr txBox="1"/>
            <p:nvPr/>
          </p:nvSpPr>
          <p:spPr>
            <a:xfrm>
              <a:off x="6559274" y="1656980"/>
              <a:ext cx="4507692" cy="92333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The interface design was not interactive, expandable, maintainable, re-usable and consistent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3987291"/>
            <a:ext cx="9788578" cy="923330"/>
            <a:chOff x="5776287" y="1609936"/>
            <a:chExt cx="5290679" cy="923330"/>
          </a:xfrm>
        </p:grpSpPr>
        <p:sp>
          <p:nvSpPr>
            <p:cNvPr id="37" name="TextBox 36"/>
            <p:cNvSpPr txBox="1"/>
            <p:nvPr/>
          </p:nvSpPr>
          <p:spPr>
            <a:xfrm>
              <a:off x="6559274" y="1609936"/>
              <a:ext cx="4507692" cy="92333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The database design was not complete, and did not align with the output results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1B798CC-A50B-4833-A9F4-CD4A9317294E}"/>
              </a:ext>
            </a:extLst>
          </p:cNvPr>
          <p:cNvGrpSpPr/>
          <p:nvPr/>
        </p:nvGrpSpPr>
        <p:grpSpPr>
          <a:xfrm>
            <a:off x="1753848" y="4910621"/>
            <a:ext cx="9788578" cy="830997"/>
            <a:chOff x="5776287" y="1615577"/>
            <a:chExt cx="5290679" cy="830997"/>
          </a:xfrm>
        </p:grpSpPr>
        <p:sp>
          <p:nvSpPr>
            <p:cNvPr id="40" name="TextBox 39"/>
            <p:cNvSpPr txBox="1"/>
            <p:nvPr/>
          </p:nvSpPr>
          <p:spPr>
            <a:xfrm>
              <a:off x="6559274" y="177716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It was maintained locally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76287" y="1615577"/>
              <a:ext cx="95809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800" b="1" dirty="0" smtClean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4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5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6976" y="1724199"/>
            <a:ext cx="4588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Performance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3041" y="1717097"/>
            <a:ext cx="6142055" cy="3334589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6976" y="2561538"/>
            <a:ext cx="37331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With respect to our defined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objective we were at: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967783" y="1857957"/>
            <a:ext cx="927608" cy="1078497"/>
            <a:chOff x="5761038" y="7629526"/>
            <a:chExt cx="785812" cy="869950"/>
          </a:xfrm>
          <a:solidFill>
            <a:schemeClr val="accent6"/>
          </a:solidFill>
        </p:grpSpPr>
        <p:sp>
          <p:nvSpPr>
            <p:cNvPr id="6" name="Freeform 202"/>
            <p:cNvSpPr>
              <a:spLocks noEditPoints="1"/>
            </p:cNvSpPr>
            <p:nvPr/>
          </p:nvSpPr>
          <p:spPr bwMode="auto">
            <a:xfrm>
              <a:off x="5889625" y="7761288"/>
              <a:ext cx="531812" cy="738188"/>
            </a:xfrm>
            <a:custGeom>
              <a:avLst/>
              <a:gdLst>
                <a:gd name="T0" fmla="*/ 65 w 173"/>
                <a:gd name="T1" fmla="*/ 231 h 240"/>
                <a:gd name="T2" fmla="*/ 72 w 173"/>
                <a:gd name="T3" fmla="*/ 238 h 240"/>
                <a:gd name="T4" fmla="*/ 78 w 173"/>
                <a:gd name="T5" fmla="*/ 240 h 240"/>
                <a:gd name="T6" fmla="*/ 95 w 173"/>
                <a:gd name="T7" fmla="*/ 240 h 240"/>
                <a:gd name="T8" fmla="*/ 101 w 173"/>
                <a:gd name="T9" fmla="*/ 238 h 240"/>
                <a:gd name="T10" fmla="*/ 108 w 173"/>
                <a:gd name="T11" fmla="*/ 231 h 240"/>
                <a:gd name="T12" fmla="*/ 126 w 173"/>
                <a:gd name="T13" fmla="*/ 212 h 240"/>
                <a:gd name="T14" fmla="*/ 127 w 173"/>
                <a:gd name="T15" fmla="*/ 190 h 240"/>
                <a:gd name="T16" fmla="*/ 143 w 173"/>
                <a:gd name="T17" fmla="*/ 162 h 240"/>
                <a:gd name="T18" fmla="*/ 152 w 173"/>
                <a:gd name="T19" fmla="*/ 144 h 240"/>
                <a:gd name="T20" fmla="*/ 173 w 173"/>
                <a:gd name="T21" fmla="*/ 83 h 240"/>
                <a:gd name="T22" fmla="*/ 86 w 173"/>
                <a:gd name="T23" fmla="*/ 0 h 240"/>
                <a:gd name="T24" fmla="*/ 0 w 173"/>
                <a:gd name="T25" fmla="*/ 83 h 240"/>
                <a:gd name="T26" fmla="*/ 21 w 173"/>
                <a:gd name="T27" fmla="*/ 144 h 240"/>
                <a:gd name="T28" fmla="*/ 30 w 173"/>
                <a:gd name="T29" fmla="*/ 162 h 240"/>
                <a:gd name="T30" fmla="*/ 46 w 173"/>
                <a:gd name="T31" fmla="*/ 190 h 240"/>
                <a:gd name="T32" fmla="*/ 47 w 173"/>
                <a:gd name="T33" fmla="*/ 212 h 240"/>
                <a:gd name="T34" fmla="*/ 47 w 173"/>
                <a:gd name="T35" fmla="*/ 212 h 240"/>
                <a:gd name="T36" fmla="*/ 65 w 173"/>
                <a:gd name="T37" fmla="*/ 231 h 240"/>
                <a:gd name="T38" fmla="*/ 39 w 173"/>
                <a:gd name="T39" fmla="*/ 132 h 240"/>
                <a:gd name="T40" fmla="*/ 22 w 173"/>
                <a:gd name="T41" fmla="*/ 83 h 240"/>
                <a:gd name="T42" fmla="*/ 86 w 173"/>
                <a:gd name="T43" fmla="*/ 22 h 240"/>
                <a:gd name="T44" fmla="*/ 151 w 173"/>
                <a:gd name="T45" fmla="*/ 83 h 240"/>
                <a:gd name="T46" fmla="*/ 134 w 173"/>
                <a:gd name="T47" fmla="*/ 132 h 240"/>
                <a:gd name="T48" fmla="*/ 121 w 173"/>
                <a:gd name="T49" fmla="*/ 162 h 240"/>
                <a:gd name="T50" fmla="*/ 113 w 173"/>
                <a:gd name="T51" fmla="*/ 173 h 240"/>
                <a:gd name="T52" fmla="*/ 60 w 173"/>
                <a:gd name="T53" fmla="*/ 173 h 240"/>
                <a:gd name="T54" fmla="*/ 52 w 173"/>
                <a:gd name="T55" fmla="*/ 162 h 240"/>
                <a:gd name="T56" fmla="*/ 39 w 173"/>
                <a:gd name="T57" fmla="*/ 13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3" h="240">
                  <a:moveTo>
                    <a:pt x="65" y="231"/>
                  </a:moveTo>
                  <a:cubicBezTo>
                    <a:pt x="67" y="234"/>
                    <a:pt x="69" y="236"/>
                    <a:pt x="72" y="238"/>
                  </a:cubicBezTo>
                  <a:cubicBezTo>
                    <a:pt x="74" y="239"/>
                    <a:pt x="76" y="240"/>
                    <a:pt x="78" y="240"/>
                  </a:cubicBezTo>
                  <a:cubicBezTo>
                    <a:pt x="95" y="240"/>
                    <a:pt x="95" y="240"/>
                    <a:pt x="95" y="240"/>
                  </a:cubicBezTo>
                  <a:cubicBezTo>
                    <a:pt x="97" y="240"/>
                    <a:pt x="99" y="239"/>
                    <a:pt x="101" y="238"/>
                  </a:cubicBezTo>
                  <a:cubicBezTo>
                    <a:pt x="104" y="236"/>
                    <a:pt x="106" y="234"/>
                    <a:pt x="108" y="231"/>
                  </a:cubicBezTo>
                  <a:cubicBezTo>
                    <a:pt x="123" y="226"/>
                    <a:pt x="126" y="217"/>
                    <a:pt x="126" y="212"/>
                  </a:cubicBezTo>
                  <a:cubicBezTo>
                    <a:pt x="126" y="212"/>
                    <a:pt x="127" y="197"/>
                    <a:pt x="127" y="190"/>
                  </a:cubicBezTo>
                  <a:cubicBezTo>
                    <a:pt x="137" y="183"/>
                    <a:pt x="143" y="172"/>
                    <a:pt x="143" y="162"/>
                  </a:cubicBezTo>
                  <a:cubicBezTo>
                    <a:pt x="143" y="157"/>
                    <a:pt x="146" y="152"/>
                    <a:pt x="152" y="144"/>
                  </a:cubicBezTo>
                  <a:cubicBezTo>
                    <a:pt x="160" y="131"/>
                    <a:pt x="173" y="113"/>
                    <a:pt x="173" y="83"/>
                  </a:cubicBezTo>
                  <a:cubicBezTo>
                    <a:pt x="173" y="38"/>
                    <a:pt x="134" y="0"/>
                    <a:pt x="86" y="0"/>
                  </a:cubicBezTo>
                  <a:cubicBezTo>
                    <a:pt x="39" y="0"/>
                    <a:pt x="0" y="38"/>
                    <a:pt x="0" y="83"/>
                  </a:cubicBezTo>
                  <a:cubicBezTo>
                    <a:pt x="0" y="113"/>
                    <a:pt x="12" y="131"/>
                    <a:pt x="21" y="144"/>
                  </a:cubicBezTo>
                  <a:cubicBezTo>
                    <a:pt x="27" y="152"/>
                    <a:pt x="30" y="157"/>
                    <a:pt x="30" y="162"/>
                  </a:cubicBezTo>
                  <a:cubicBezTo>
                    <a:pt x="30" y="172"/>
                    <a:pt x="36" y="183"/>
                    <a:pt x="46" y="190"/>
                  </a:cubicBezTo>
                  <a:cubicBezTo>
                    <a:pt x="46" y="197"/>
                    <a:pt x="47" y="212"/>
                    <a:pt x="47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7"/>
                    <a:pt x="50" y="226"/>
                    <a:pt x="65" y="231"/>
                  </a:cubicBezTo>
                  <a:close/>
                  <a:moveTo>
                    <a:pt x="39" y="132"/>
                  </a:moveTo>
                  <a:cubicBezTo>
                    <a:pt x="31" y="120"/>
                    <a:pt x="22" y="107"/>
                    <a:pt x="22" y="83"/>
                  </a:cubicBezTo>
                  <a:cubicBezTo>
                    <a:pt x="22" y="50"/>
                    <a:pt x="51" y="22"/>
                    <a:pt x="86" y="22"/>
                  </a:cubicBezTo>
                  <a:cubicBezTo>
                    <a:pt x="122" y="22"/>
                    <a:pt x="151" y="50"/>
                    <a:pt x="151" y="83"/>
                  </a:cubicBezTo>
                  <a:cubicBezTo>
                    <a:pt x="151" y="107"/>
                    <a:pt x="142" y="120"/>
                    <a:pt x="134" y="132"/>
                  </a:cubicBezTo>
                  <a:cubicBezTo>
                    <a:pt x="127" y="141"/>
                    <a:pt x="121" y="150"/>
                    <a:pt x="121" y="162"/>
                  </a:cubicBezTo>
                  <a:cubicBezTo>
                    <a:pt x="121" y="167"/>
                    <a:pt x="116" y="171"/>
                    <a:pt x="113" y="173"/>
                  </a:cubicBezTo>
                  <a:cubicBezTo>
                    <a:pt x="60" y="173"/>
                    <a:pt x="60" y="173"/>
                    <a:pt x="60" y="173"/>
                  </a:cubicBezTo>
                  <a:cubicBezTo>
                    <a:pt x="56" y="171"/>
                    <a:pt x="52" y="167"/>
                    <a:pt x="52" y="162"/>
                  </a:cubicBezTo>
                  <a:cubicBezTo>
                    <a:pt x="52" y="150"/>
                    <a:pt x="46" y="141"/>
                    <a:pt x="39" y="1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reeform 203"/>
            <p:cNvSpPr>
              <a:spLocks/>
            </p:cNvSpPr>
            <p:nvPr/>
          </p:nvSpPr>
          <p:spPr bwMode="auto">
            <a:xfrm>
              <a:off x="6138863" y="7629526"/>
              <a:ext cx="33337" cy="82550"/>
            </a:xfrm>
            <a:custGeom>
              <a:avLst/>
              <a:gdLst>
                <a:gd name="T0" fmla="*/ 11 w 11"/>
                <a:gd name="T1" fmla="*/ 21 h 27"/>
                <a:gd name="T2" fmla="*/ 11 w 11"/>
                <a:gd name="T3" fmla="*/ 5 h 27"/>
                <a:gd name="T4" fmla="*/ 5 w 11"/>
                <a:gd name="T5" fmla="*/ 0 h 27"/>
                <a:gd name="T6" fmla="*/ 0 w 11"/>
                <a:gd name="T7" fmla="*/ 5 h 27"/>
                <a:gd name="T8" fmla="*/ 0 w 11"/>
                <a:gd name="T9" fmla="*/ 21 h 27"/>
                <a:gd name="T10" fmla="*/ 5 w 11"/>
                <a:gd name="T11" fmla="*/ 27 h 27"/>
                <a:gd name="T12" fmla="*/ 11 w 11"/>
                <a:gd name="T13" fmla="*/ 2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27">
                  <a:moveTo>
                    <a:pt x="11" y="21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7"/>
                    <a:pt x="5" y="27"/>
                  </a:cubicBezTo>
                  <a:cubicBezTo>
                    <a:pt x="8" y="27"/>
                    <a:pt x="11" y="24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204"/>
            <p:cNvSpPr>
              <a:spLocks/>
            </p:cNvSpPr>
            <p:nvPr/>
          </p:nvSpPr>
          <p:spPr bwMode="auto">
            <a:xfrm>
              <a:off x="5948363" y="7675563"/>
              <a:ext cx="60325" cy="79375"/>
            </a:xfrm>
            <a:custGeom>
              <a:avLst/>
              <a:gdLst>
                <a:gd name="T0" fmla="*/ 14 w 20"/>
                <a:gd name="T1" fmla="*/ 26 h 26"/>
                <a:gd name="T2" fmla="*/ 17 w 20"/>
                <a:gd name="T3" fmla="*/ 25 h 26"/>
                <a:gd name="T4" fmla="*/ 19 w 20"/>
                <a:gd name="T5" fmla="*/ 18 h 26"/>
                <a:gd name="T6" fmla="*/ 11 w 20"/>
                <a:gd name="T7" fmla="*/ 4 h 26"/>
                <a:gd name="T8" fmla="*/ 3 w 20"/>
                <a:gd name="T9" fmla="*/ 2 h 26"/>
                <a:gd name="T10" fmla="*/ 1 w 20"/>
                <a:gd name="T11" fmla="*/ 9 h 26"/>
                <a:gd name="T12" fmla="*/ 10 w 20"/>
                <a:gd name="T13" fmla="*/ 23 h 26"/>
                <a:gd name="T14" fmla="*/ 14 w 20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6">
                  <a:moveTo>
                    <a:pt x="14" y="26"/>
                  </a:moveTo>
                  <a:cubicBezTo>
                    <a:pt x="15" y="26"/>
                    <a:pt x="16" y="26"/>
                    <a:pt x="17" y="25"/>
                  </a:cubicBezTo>
                  <a:cubicBezTo>
                    <a:pt x="20" y="24"/>
                    <a:pt x="20" y="21"/>
                    <a:pt x="19" y="18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9" y="1"/>
                    <a:pt x="6" y="0"/>
                    <a:pt x="3" y="2"/>
                  </a:cubicBezTo>
                  <a:cubicBezTo>
                    <a:pt x="1" y="3"/>
                    <a:pt x="0" y="7"/>
                    <a:pt x="1" y="9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5"/>
                    <a:pt x="12" y="26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761038" y="7675563"/>
              <a:ext cx="785812" cy="584200"/>
              <a:chOff x="5761038" y="7675563"/>
              <a:chExt cx="785812" cy="584200"/>
            </a:xfrm>
            <a:grpFill/>
          </p:grpSpPr>
          <p:sp>
            <p:nvSpPr>
              <p:cNvPr id="10" name="Freeform 206"/>
              <p:cNvSpPr>
                <a:spLocks/>
              </p:cNvSpPr>
              <p:nvPr/>
            </p:nvSpPr>
            <p:spPr bwMode="auto">
              <a:xfrm>
                <a:off x="5810250" y="7813676"/>
                <a:ext cx="82550" cy="61913"/>
              </a:xfrm>
              <a:custGeom>
                <a:avLst/>
                <a:gdLst>
                  <a:gd name="T0" fmla="*/ 23 w 27"/>
                  <a:gd name="T1" fmla="*/ 10 h 20"/>
                  <a:gd name="T2" fmla="*/ 9 w 27"/>
                  <a:gd name="T3" fmla="*/ 2 h 20"/>
                  <a:gd name="T4" fmla="*/ 1 w 27"/>
                  <a:gd name="T5" fmla="*/ 4 h 20"/>
                  <a:gd name="T6" fmla="*/ 3 w 27"/>
                  <a:gd name="T7" fmla="*/ 11 h 20"/>
                  <a:gd name="T8" fmla="*/ 18 w 27"/>
                  <a:gd name="T9" fmla="*/ 19 h 20"/>
                  <a:gd name="T10" fmla="*/ 20 w 27"/>
                  <a:gd name="T11" fmla="*/ 20 h 20"/>
                  <a:gd name="T12" fmla="*/ 25 w 27"/>
                  <a:gd name="T13" fmla="*/ 17 h 20"/>
                  <a:gd name="T14" fmla="*/ 23 w 27"/>
                  <a:gd name="T15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0">
                    <a:moveTo>
                      <a:pt x="23" y="1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6" y="0"/>
                      <a:pt x="3" y="1"/>
                      <a:pt x="1" y="4"/>
                    </a:cubicBezTo>
                    <a:cubicBezTo>
                      <a:pt x="0" y="6"/>
                      <a:pt x="1" y="10"/>
                      <a:pt x="3" y="11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20"/>
                      <a:pt x="19" y="20"/>
                      <a:pt x="20" y="20"/>
                    </a:cubicBezTo>
                    <a:cubicBezTo>
                      <a:pt x="22" y="20"/>
                      <a:pt x="24" y="19"/>
                      <a:pt x="25" y="17"/>
                    </a:cubicBezTo>
                    <a:cubicBezTo>
                      <a:pt x="27" y="15"/>
                      <a:pt x="26" y="11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Freeform 207"/>
              <p:cNvSpPr>
                <a:spLocks/>
              </p:cNvSpPr>
              <p:nvPr/>
            </p:nvSpPr>
            <p:spPr bwMode="auto">
              <a:xfrm>
                <a:off x="5761038" y="8004176"/>
                <a:ext cx="85725" cy="33338"/>
              </a:xfrm>
              <a:custGeom>
                <a:avLst/>
                <a:gdLst>
                  <a:gd name="T0" fmla="*/ 28 w 28"/>
                  <a:gd name="T1" fmla="*/ 6 h 11"/>
                  <a:gd name="T2" fmla="*/ 22 w 28"/>
                  <a:gd name="T3" fmla="*/ 0 h 11"/>
                  <a:gd name="T4" fmla="*/ 6 w 28"/>
                  <a:gd name="T5" fmla="*/ 0 h 11"/>
                  <a:gd name="T6" fmla="*/ 0 w 28"/>
                  <a:gd name="T7" fmla="*/ 6 h 11"/>
                  <a:gd name="T8" fmla="*/ 6 w 28"/>
                  <a:gd name="T9" fmla="*/ 11 h 11"/>
                  <a:gd name="T10" fmla="*/ 22 w 28"/>
                  <a:gd name="T11" fmla="*/ 11 h 11"/>
                  <a:gd name="T12" fmla="*/ 28 w 28"/>
                  <a:gd name="T13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1">
                    <a:moveTo>
                      <a:pt x="28" y="6"/>
                    </a:moveTo>
                    <a:cubicBezTo>
                      <a:pt x="28" y="3"/>
                      <a:pt x="25" y="0"/>
                      <a:pt x="2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1"/>
                      <a:pt x="6" y="11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25" y="11"/>
                      <a:pt x="28" y="9"/>
                      <a:pt x="2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Freeform 208"/>
              <p:cNvSpPr>
                <a:spLocks/>
              </p:cNvSpPr>
              <p:nvPr/>
            </p:nvSpPr>
            <p:spPr bwMode="auto">
              <a:xfrm>
                <a:off x="5810250" y="8167688"/>
                <a:ext cx="82550" cy="58738"/>
              </a:xfrm>
              <a:custGeom>
                <a:avLst/>
                <a:gdLst>
                  <a:gd name="T0" fmla="*/ 6 w 27"/>
                  <a:gd name="T1" fmla="*/ 19 h 19"/>
                  <a:gd name="T2" fmla="*/ 9 w 27"/>
                  <a:gd name="T3" fmla="*/ 19 h 19"/>
                  <a:gd name="T4" fmla="*/ 23 w 27"/>
                  <a:gd name="T5" fmla="*/ 11 h 19"/>
                  <a:gd name="T6" fmla="*/ 25 w 27"/>
                  <a:gd name="T7" fmla="*/ 3 h 19"/>
                  <a:gd name="T8" fmla="*/ 18 w 27"/>
                  <a:gd name="T9" fmla="*/ 1 h 19"/>
                  <a:gd name="T10" fmla="*/ 3 w 27"/>
                  <a:gd name="T11" fmla="*/ 9 h 19"/>
                  <a:gd name="T12" fmla="*/ 1 w 27"/>
                  <a:gd name="T13" fmla="*/ 17 h 19"/>
                  <a:gd name="T14" fmla="*/ 6 w 27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19">
                    <a:moveTo>
                      <a:pt x="6" y="19"/>
                    </a:moveTo>
                    <a:cubicBezTo>
                      <a:pt x="7" y="19"/>
                      <a:pt x="8" y="19"/>
                      <a:pt x="9" y="19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6" y="9"/>
                      <a:pt x="27" y="6"/>
                      <a:pt x="25" y="3"/>
                    </a:cubicBezTo>
                    <a:cubicBezTo>
                      <a:pt x="24" y="0"/>
                      <a:pt x="20" y="0"/>
                      <a:pt x="18" y="1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" y="11"/>
                      <a:pt x="0" y="14"/>
                      <a:pt x="1" y="17"/>
                    </a:cubicBezTo>
                    <a:cubicBezTo>
                      <a:pt x="2" y="18"/>
                      <a:pt x="4" y="19"/>
                      <a:pt x="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Freeform 209"/>
              <p:cNvSpPr>
                <a:spLocks/>
              </p:cNvSpPr>
              <p:nvPr/>
            </p:nvSpPr>
            <p:spPr bwMode="auto">
              <a:xfrm>
                <a:off x="6418263" y="8167688"/>
                <a:ext cx="82550" cy="58738"/>
              </a:xfrm>
              <a:custGeom>
                <a:avLst/>
                <a:gdLst>
                  <a:gd name="T0" fmla="*/ 4 w 27"/>
                  <a:gd name="T1" fmla="*/ 11 h 19"/>
                  <a:gd name="T2" fmla="*/ 18 w 27"/>
                  <a:gd name="T3" fmla="*/ 19 h 19"/>
                  <a:gd name="T4" fmla="*/ 21 w 27"/>
                  <a:gd name="T5" fmla="*/ 19 h 19"/>
                  <a:gd name="T6" fmla="*/ 25 w 27"/>
                  <a:gd name="T7" fmla="*/ 17 h 19"/>
                  <a:gd name="T8" fmla="*/ 23 w 27"/>
                  <a:gd name="T9" fmla="*/ 9 h 19"/>
                  <a:gd name="T10" fmla="*/ 9 w 27"/>
                  <a:gd name="T11" fmla="*/ 1 h 19"/>
                  <a:gd name="T12" fmla="*/ 2 w 27"/>
                  <a:gd name="T13" fmla="*/ 3 h 19"/>
                  <a:gd name="T14" fmla="*/ 4 w 27"/>
                  <a:gd name="T15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19">
                    <a:moveTo>
                      <a:pt x="4" y="11"/>
                    </a:moveTo>
                    <a:cubicBezTo>
                      <a:pt x="18" y="19"/>
                      <a:pt x="18" y="19"/>
                      <a:pt x="18" y="19"/>
                    </a:cubicBezTo>
                    <a:cubicBezTo>
                      <a:pt x="19" y="19"/>
                      <a:pt x="20" y="19"/>
                      <a:pt x="21" y="19"/>
                    </a:cubicBezTo>
                    <a:cubicBezTo>
                      <a:pt x="22" y="19"/>
                      <a:pt x="24" y="18"/>
                      <a:pt x="25" y="17"/>
                    </a:cubicBezTo>
                    <a:cubicBezTo>
                      <a:pt x="27" y="14"/>
                      <a:pt x="26" y="11"/>
                      <a:pt x="23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7" y="0"/>
                      <a:pt x="3" y="0"/>
                      <a:pt x="2" y="3"/>
                    </a:cubicBezTo>
                    <a:cubicBezTo>
                      <a:pt x="0" y="6"/>
                      <a:pt x="1" y="9"/>
                      <a:pt x="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Freeform 210"/>
              <p:cNvSpPr>
                <a:spLocks/>
              </p:cNvSpPr>
              <p:nvPr/>
            </p:nvSpPr>
            <p:spPr bwMode="auto">
              <a:xfrm>
                <a:off x="6464300" y="8004176"/>
                <a:ext cx="82550" cy="33338"/>
              </a:xfrm>
              <a:custGeom>
                <a:avLst/>
                <a:gdLst>
                  <a:gd name="T0" fmla="*/ 27 w 27"/>
                  <a:gd name="T1" fmla="*/ 6 h 11"/>
                  <a:gd name="T2" fmla="*/ 22 w 27"/>
                  <a:gd name="T3" fmla="*/ 0 h 11"/>
                  <a:gd name="T4" fmla="*/ 6 w 27"/>
                  <a:gd name="T5" fmla="*/ 0 h 11"/>
                  <a:gd name="T6" fmla="*/ 0 w 27"/>
                  <a:gd name="T7" fmla="*/ 6 h 11"/>
                  <a:gd name="T8" fmla="*/ 6 w 27"/>
                  <a:gd name="T9" fmla="*/ 11 h 11"/>
                  <a:gd name="T10" fmla="*/ 22 w 27"/>
                  <a:gd name="T11" fmla="*/ 11 h 11"/>
                  <a:gd name="T12" fmla="*/ 27 w 27"/>
                  <a:gd name="T13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1">
                    <a:moveTo>
                      <a:pt x="27" y="6"/>
                    </a:moveTo>
                    <a:cubicBezTo>
                      <a:pt x="27" y="3"/>
                      <a:pt x="25" y="0"/>
                      <a:pt x="2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1"/>
                      <a:pt x="6" y="11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25" y="11"/>
                      <a:pt x="27" y="9"/>
                      <a:pt x="2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Freeform 211"/>
              <p:cNvSpPr>
                <a:spLocks/>
              </p:cNvSpPr>
              <p:nvPr/>
            </p:nvSpPr>
            <p:spPr bwMode="auto">
              <a:xfrm>
                <a:off x="6418263" y="7813676"/>
                <a:ext cx="82550" cy="61913"/>
              </a:xfrm>
              <a:custGeom>
                <a:avLst/>
                <a:gdLst>
                  <a:gd name="T0" fmla="*/ 18 w 27"/>
                  <a:gd name="T1" fmla="*/ 2 h 20"/>
                  <a:gd name="T2" fmla="*/ 4 w 27"/>
                  <a:gd name="T3" fmla="*/ 10 h 20"/>
                  <a:gd name="T4" fmla="*/ 2 w 27"/>
                  <a:gd name="T5" fmla="*/ 17 h 20"/>
                  <a:gd name="T6" fmla="*/ 6 w 27"/>
                  <a:gd name="T7" fmla="*/ 20 h 20"/>
                  <a:gd name="T8" fmla="*/ 9 w 27"/>
                  <a:gd name="T9" fmla="*/ 19 h 20"/>
                  <a:gd name="T10" fmla="*/ 23 w 27"/>
                  <a:gd name="T11" fmla="*/ 11 h 20"/>
                  <a:gd name="T12" fmla="*/ 25 w 27"/>
                  <a:gd name="T13" fmla="*/ 4 h 20"/>
                  <a:gd name="T14" fmla="*/ 18 w 27"/>
                  <a:gd name="T1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0">
                    <a:moveTo>
                      <a:pt x="18" y="2"/>
                    </a:moveTo>
                    <a:cubicBezTo>
                      <a:pt x="4" y="10"/>
                      <a:pt x="4" y="10"/>
                      <a:pt x="4" y="10"/>
                    </a:cubicBezTo>
                    <a:cubicBezTo>
                      <a:pt x="1" y="11"/>
                      <a:pt x="0" y="15"/>
                      <a:pt x="2" y="17"/>
                    </a:cubicBezTo>
                    <a:cubicBezTo>
                      <a:pt x="3" y="19"/>
                      <a:pt x="5" y="20"/>
                      <a:pt x="6" y="20"/>
                    </a:cubicBezTo>
                    <a:cubicBezTo>
                      <a:pt x="7" y="20"/>
                      <a:pt x="8" y="20"/>
                      <a:pt x="9" y="19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6" y="10"/>
                      <a:pt x="27" y="6"/>
                      <a:pt x="25" y="4"/>
                    </a:cubicBezTo>
                    <a:cubicBezTo>
                      <a:pt x="24" y="1"/>
                      <a:pt x="20" y="0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Freeform 212"/>
              <p:cNvSpPr>
                <a:spLocks/>
              </p:cNvSpPr>
              <p:nvPr/>
            </p:nvSpPr>
            <p:spPr bwMode="auto">
              <a:xfrm>
                <a:off x="6297613" y="7675563"/>
                <a:ext cx="65087" cy="79375"/>
              </a:xfrm>
              <a:custGeom>
                <a:avLst/>
                <a:gdLst>
                  <a:gd name="T0" fmla="*/ 7 w 21"/>
                  <a:gd name="T1" fmla="*/ 26 h 26"/>
                  <a:gd name="T2" fmla="*/ 11 w 21"/>
                  <a:gd name="T3" fmla="*/ 23 h 26"/>
                  <a:gd name="T4" fmla="*/ 19 w 21"/>
                  <a:gd name="T5" fmla="*/ 9 h 26"/>
                  <a:gd name="T6" fmla="*/ 17 w 21"/>
                  <a:gd name="T7" fmla="*/ 2 h 26"/>
                  <a:gd name="T8" fmla="*/ 10 w 21"/>
                  <a:gd name="T9" fmla="*/ 4 h 26"/>
                  <a:gd name="T10" fmla="*/ 2 w 21"/>
                  <a:gd name="T11" fmla="*/ 18 h 26"/>
                  <a:gd name="T12" fmla="*/ 4 w 21"/>
                  <a:gd name="T13" fmla="*/ 25 h 26"/>
                  <a:gd name="T14" fmla="*/ 7 w 21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6">
                    <a:moveTo>
                      <a:pt x="7" y="26"/>
                    </a:moveTo>
                    <a:cubicBezTo>
                      <a:pt x="8" y="26"/>
                      <a:pt x="10" y="25"/>
                      <a:pt x="11" y="23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1" y="7"/>
                      <a:pt x="20" y="3"/>
                      <a:pt x="17" y="2"/>
                    </a:cubicBezTo>
                    <a:cubicBezTo>
                      <a:pt x="15" y="0"/>
                      <a:pt x="12" y="1"/>
                      <a:pt x="10" y="4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0" y="20"/>
                      <a:pt x="1" y="24"/>
                      <a:pt x="4" y="25"/>
                    </a:cubicBezTo>
                    <a:cubicBezTo>
                      <a:pt x="5" y="26"/>
                      <a:pt x="6" y="26"/>
                      <a:pt x="7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 213"/>
              <p:cNvSpPr>
                <a:spLocks/>
              </p:cNvSpPr>
              <p:nvPr/>
            </p:nvSpPr>
            <p:spPr bwMode="auto">
              <a:xfrm>
                <a:off x="6113463" y="7881938"/>
                <a:ext cx="84137" cy="260350"/>
              </a:xfrm>
              <a:custGeom>
                <a:avLst/>
                <a:gdLst>
                  <a:gd name="T0" fmla="*/ 6 w 27"/>
                  <a:gd name="T1" fmla="*/ 79 h 85"/>
                  <a:gd name="T2" fmla="*/ 13 w 27"/>
                  <a:gd name="T3" fmla="*/ 85 h 85"/>
                  <a:gd name="T4" fmla="*/ 21 w 27"/>
                  <a:gd name="T5" fmla="*/ 79 h 85"/>
                  <a:gd name="T6" fmla="*/ 26 w 27"/>
                  <a:gd name="T7" fmla="*/ 40 h 85"/>
                  <a:gd name="T8" fmla="*/ 27 w 27"/>
                  <a:gd name="T9" fmla="*/ 32 h 85"/>
                  <a:gd name="T10" fmla="*/ 27 w 27"/>
                  <a:gd name="T11" fmla="*/ 13 h 85"/>
                  <a:gd name="T12" fmla="*/ 13 w 27"/>
                  <a:gd name="T13" fmla="*/ 0 h 85"/>
                  <a:gd name="T14" fmla="*/ 0 w 27"/>
                  <a:gd name="T15" fmla="*/ 13 h 85"/>
                  <a:gd name="T16" fmla="*/ 0 w 27"/>
                  <a:gd name="T17" fmla="*/ 32 h 85"/>
                  <a:gd name="T18" fmla="*/ 1 w 27"/>
                  <a:gd name="T19" fmla="*/ 40 h 85"/>
                  <a:gd name="T20" fmla="*/ 6 w 27"/>
                  <a:gd name="T21" fmla="*/ 79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85">
                    <a:moveTo>
                      <a:pt x="6" y="79"/>
                    </a:moveTo>
                    <a:cubicBezTo>
                      <a:pt x="7" y="83"/>
                      <a:pt x="9" y="85"/>
                      <a:pt x="13" y="85"/>
                    </a:cubicBezTo>
                    <a:cubicBezTo>
                      <a:pt x="18" y="85"/>
                      <a:pt x="20" y="83"/>
                      <a:pt x="21" y="79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37"/>
                      <a:pt x="27" y="34"/>
                      <a:pt x="27" y="32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27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0" y="1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4"/>
                      <a:pt x="1" y="37"/>
                      <a:pt x="1" y="40"/>
                    </a:cubicBezTo>
                    <a:lnTo>
                      <a:pt x="6" y="7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Oval 214"/>
              <p:cNvSpPr>
                <a:spLocks noChangeArrowheads="1"/>
              </p:cNvSpPr>
              <p:nvPr/>
            </p:nvSpPr>
            <p:spPr bwMode="auto">
              <a:xfrm>
                <a:off x="6113463" y="8174038"/>
                <a:ext cx="84137" cy="857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7128732" y="3240662"/>
            <a:ext cx="18477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1%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137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7888" y="2930221"/>
            <a:ext cx="6048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>
                <a:solidFill>
                  <a:schemeClr val="accent6"/>
                </a:solidFill>
                <a:latin typeface="+mj-lt"/>
              </a:rPr>
              <a:t>Lets Look a head, now!</a:t>
            </a:r>
            <a:endParaRPr lang="en-US" sz="36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8820" y="1147470"/>
            <a:ext cx="9000851" cy="4488832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911709" y="2436277"/>
            <a:ext cx="1914095" cy="1401480"/>
            <a:chOff x="5603875" y="10017126"/>
            <a:chExt cx="1106487" cy="839788"/>
          </a:xfrm>
          <a:solidFill>
            <a:schemeClr val="bg2"/>
          </a:solidFill>
        </p:grpSpPr>
        <p:sp>
          <p:nvSpPr>
            <p:cNvPr id="6" name="Freeform 141"/>
            <p:cNvSpPr>
              <a:spLocks noEditPoints="1"/>
            </p:cNvSpPr>
            <p:nvPr/>
          </p:nvSpPr>
          <p:spPr bwMode="auto">
            <a:xfrm>
              <a:off x="5978525" y="10017126"/>
              <a:ext cx="731837" cy="839788"/>
            </a:xfrm>
            <a:custGeom>
              <a:avLst/>
              <a:gdLst>
                <a:gd name="T0" fmla="*/ 91 w 238"/>
                <a:gd name="T1" fmla="*/ 6 h 273"/>
                <a:gd name="T2" fmla="*/ 91 w 238"/>
                <a:gd name="T3" fmla="*/ 25 h 273"/>
                <a:gd name="T4" fmla="*/ 98 w 238"/>
                <a:gd name="T5" fmla="*/ 32 h 273"/>
                <a:gd name="T6" fmla="*/ 105 w 238"/>
                <a:gd name="T7" fmla="*/ 32 h 273"/>
                <a:gd name="T8" fmla="*/ 105 w 238"/>
                <a:gd name="T9" fmla="*/ 43 h 273"/>
                <a:gd name="T10" fmla="*/ 47 w 238"/>
                <a:gd name="T11" fmla="*/ 68 h 273"/>
                <a:gd name="T12" fmla="*/ 41 w 238"/>
                <a:gd name="T13" fmla="*/ 61 h 273"/>
                <a:gd name="T14" fmla="*/ 42 w 238"/>
                <a:gd name="T15" fmla="*/ 60 h 273"/>
                <a:gd name="T16" fmla="*/ 42 w 238"/>
                <a:gd name="T17" fmla="*/ 51 h 273"/>
                <a:gd name="T18" fmla="*/ 32 w 238"/>
                <a:gd name="T19" fmla="*/ 42 h 273"/>
                <a:gd name="T20" fmla="*/ 23 w 238"/>
                <a:gd name="T21" fmla="*/ 42 h 273"/>
                <a:gd name="T22" fmla="*/ 2 w 238"/>
                <a:gd name="T23" fmla="*/ 63 h 273"/>
                <a:gd name="T24" fmla="*/ 2 w 238"/>
                <a:gd name="T25" fmla="*/ 72 h 273"/>
                <a:gd name="T26" fmla="*/ 11 w 238"/>
                <a:gd name="T27" fmla="*/ 81 h 273"/>
                <a:gd name="T28" fmla="*/ 21 w 238"/>
                <a:gd name="T29" fmla="*/ 81 h 273"/>
                <a:gd name="T30" fmla="*/ 22 w 238"/>
                <a:gd name="T31" fmla="*/ 80 h 273"/>
                <a:gd name="T32" fmla="*/ 28 w 238"/>
                <a:gd name="T33" fmla="*/ 87 h 273"/>
                <a:gd name="T34" fmla="*/ 3 w 238"/>
                <a:gd name="T35" fmla="*/ 158 h 273"/>
                <a:gd name="T36" fmla="*/ 119 w 238"/>
                <a:gd name="T37" fmla="*/ 273 h 273"/>
                <a:gd name="T38" fmla="*/ 234 w 238"/>
                <a:gd name="T39" fmla="*/ 158 h 273"/>
                <a:gd name="T40" fmla="*/ 209 w 238"/>
                <a:gd name="T41" fmla="*/ 87 h 273"/>
                <a:gd name="T42" fmla="*/ 216 w 238"/>
                <a:gd name="T43" fmla="*/ 80 h 273"/>
                <a:gd name="T44" fmla="*/ 217 w 238"/>
                <a:gd name="T45" fmla="*/ 81 h 273"/>
                <a:gd name="T46" fmla="*/ 226 w 238"/>
                <a:gd name="T47" fmla="*/ 81 h 273"/>
                <a:gd name="T48" fmla="*/ 235 w 238"/>
                <a:gd name="T49" fmla="*/ 72 h 273"/>
                <a:gd name="T50" fmla="*/ 235 w 238"/>
                <a:gd name="T51" fmla="*/ 63 h 273"/>
                <a:gd name="T52" fmla="*/ 214 w 238"/>
                <a:gd name="T53" fmla="*/ 42 h 273"/>
                <a:gd name="T54" fmla="*/ 205 w 238"/>
                <a:gd name="T55" fmla="*/ 42 h 273"/>
                <a:gd name="T56" fmla="*/ 196 w 238"/>
                <a:gd name="T57" fmla="*/ 51 h 273"/>
                <a:gd name="T58" fmla="*/ 196 w 238"/>
                <a:gd name="T59" fmla="*/ 60 h 273"/>
                <a:gd name="T60" fmla="*/ 197 w 238"/>
                <a:gd name="T61" fmla="*/ 61 h 273"/>
                <a:gd name="T62" fmla="*/ 190 w 238"/>
                <a:gd name="T63" fmla="*/ 68 h 273"/>
                <a:gd name="T64" fmla="*/ 132 w 238"/>
                <a:gd name="T65" fmla="*/ 43 h 273"/>
                <a:gd name="T66" fmla="*/ 132 w 238"/>
                <a:gd name="T67" fmla="*/ 32 h 273"/>
                <a:gd name="T68" fmla="*/ 139 w 238"/>
                <a:gd name="T69" fmla="*/ 32 h 273"/>
                <a:gd name="T70" fmla="*/ 146 w 238"/>
                <a:gd name="T71" fmla="*/ 25 h 273"/>
                <a:gd name="T72" fmla="*/ 146 w 238"/>
                <a:gd name="T73" fmla="*/ 6 h 273"/>
                <a:gd name="T74" fmla="*/ 140 w 238"/>
                <a:gd name="T75" fmla="*/ 0 h 273"/>
                <a:gd name="T76" fmla="*/ 97 w 238"/>
                <a:gd name="T77" fmla="*/ 0 h 273"/>
                <a:gd name="T78" fmla="*/ 91 w 238"/>
                <a:gd name="T79" fmla="*/ 6 h 273"/>
                <a:gd name="T80" fmla="*/ 207 w 238"/>
                <a:gd name="T81" fmla="*/ 158 h 273"/>
                <a:gd name="T82" fmla="*/ 119 w 238"/>
                <a:gd name="T83" fmla="*/ 247 h 273"/>
                <a:gd name="T84" fmla="*/ 30 w 238"/>
                <a:gd name="T85" fmla="*/ 158 h 273"/>
                <a:gd name="T86" fmla="*/ 119 w 238"/>
                <a:gd name="T87" fmla="*/ 69 h 273"/>
                <a:gd name="T88" fmla="*/ 207 w 238"/>
                <a:gd name="T89" fmla="*/ 158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38" h="273">
                  <a:moveTo>
                    <a:pt x="91" y="6"/>
                  </a:moveTo>
                  <a:cubicBezTo>
                    <a:pt x="91" y="25"/>
                    <a:pt x="91" y="25"/>
                    <a:pt x="91" y="25"/>
                  </a:cubicBezTo>
                  <a:cubicBezTo>
                    <a:pt x="91" y="29"/>
                    <a:pt x="94" y="32"/>
                    <a:pt x="98" y="32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83" y="46"/>
                    <a:pt x="63" y="55"/>
                    <a:pt x="47" y="68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4" y="58"/>
                    <a:pt x="44" y="54"/>
                    <a:pt x="42" y="51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0" y="39"/>
                    <a:pt x="26" y="39"/>
                    <a:pt x="23" y="42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0" y="65"/>
                    <a:pt x="0" y="69"/>
                    <a:pt x="2" y="72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4" y="84"/>
                    <a:pt x="18" y="84"/>
                    <a:pt x="21" y="81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13" y="106"/>
                    <a:pt x="3" y="131"/>
                    <a:pt x="3" y="158"/>
                  </a:cubicBezTo>
                  <a:cubicBezTo>
                    <a:pt x="3" y="221"/>
                    <a:pt x="55" y="273"/>
                    <a:pt x="119" y="273"/>
                  </a:cubicBezTo>
                  <a:cubicBezTo>
                    <a:pt x="182" y="273"/>
                    <a:pt x="234" y="221"/>
                    <a:pt x="234" y="158"/>
                  </a:cubicBezTo>
                  <a:cubicBezTo>
                    <a:pt x="234" y="131"/>
                    <a:pt x="225" y="106"/>
                    <a:pt x="209" y="87"/>
                  </a:cubicBezTo>
                  <a:cubicBezTo>
                    <a:pt x="216" y="80"/>
                    <a:pt x="216" y="80"/>
                    <a:pt x="216" y="80"/>
                  </a:cubicBezTo>
                  <a:cubicBezTo>
                    <a:pt x="217" y="81"/>
                    <a:pt x="217" y="81"/>
                    <a:pt x="217" y="81"/>
                  </a:cubicBezTo>
                  <a:cubicBezTo>
                    <a:pt x="219" y="84"/>
                    <a:pt x="223" y="84"/>
                    <a:pt x="226" y="81"/>
                  </a:cubicBezTo>
                  <a:cubicBezTo>
                    <a:pt x="235" y="72"/>
                    <a:pt x="235" y="72"/>
                    <a:pt x="235" y="72"/>
                  </a:cubicBezTo>
                  <a:cubicBezTo>
                    <a:pt x="238" y="69"/>
                    <a:pt x="238" y="65"/>
                    <a:pt x="235" y="63"/>
                  </a:cubicBezTo>
                  <a:cubicBezTo>
                    <a:pt x="214" y="42"/>
                    <a:pt x="214" y="42"/>
                    <a:pt x="214" y="42"/>
                  </a:cubicBezTo>
                  <a:cubicBezTo>
                    <a:pt x="212" y="39"/>
                    <a:pt x="207" y="39"/>
                    <a:pt x="205" y="42"/>
                  </a:cubicBezTo>
                  <a:cubicBezTo>
                    <a:pt x="196" y="51"/>
                    <a:pt x="196" y="51"/>
                    <a:pt x="196" y="51"/>
                  </a:cubicBezTo>
                  <a:cubicBezTo>
                    <a:pt x="193" y="54"/>
                    <a:pt x="193" y="58"/>
                    <a:pt x="196" y="60"/>
                  </a:cubicBezTo>
                  <a:cubicBezTo>
                    <a:pt x="197" y="61"/>
                    <a:pt x="197" y="61"/>
                    <a:pt x="197" y="61"/>
                  </a:cubicBezTo>
                  <a:cubicBezTo>
                    <a:pt x="190" y="68"/>
                    <a:pt x="190" y="68"/>
                    <a:pt x="190" y="68"/>
                  </a:cubicBezTo>
                  <a:cubicBezTo>
                    <a:pt x="174" y="55"/>
                    <a:pt x="154" y="46"/>
                    <a:pt x="132" y="43"/>
                  </a:cubicBezTo>
                  <a:cubicBezTo>
                    <a:pt x="132" y="32"/>
                    <a:pt x="132" y="32"/>
                    <a:pt x="132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43" y="32"/>
                    <a:pt x="146" y="29"/>
                    <a:pt x="146" y="25"/>
                  </a:cubicBezTo>
                  <a:cubicBezTo>
                    <a:pt x="146" y="6"/>
                    <a:pt x="146" y="6"/>
                    <a:pt x="146" y="6"/>
                  </a:cubicBezTo>
                  <a:cubicBezTo>
                    <a:pt x="146" y="3"/>
                    <a:pt x="143" y="0"/>
                    <a:pt x="140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0"/>
                    <a:pt x="91" y="3"/>
                    <a:pt x="91" y="6"/>
                  </a:cubicBezTo>
                  <a:close/>
                  <a:moveTo>
                    <a:pt x="207" y="158"/>
                  </a:moveTo>
                  <a:cubicBezTo>
                    <a:pt x="207" y="207"/>
                    <a:pt x="167" y="247"/>
                    <a:pt x="119" y="247"/>
                  </a:cubicBezTo>
                  <a:cubicBezTo>
                    <a:pt x="70" y="247"/>
                    <a:pt x="30" y="207"/>
                    <a:pt x="30" y="158"/>
                  </a:cubicBezTo>
                  <a:cubicBezTo>
                    <a:pt x="30" y="109"/>
                    <a:pt x="70" y="69"/>
                    <a:pt x="119" y="69"/>
                  </a:cubicBezTo>
                  <a:cubicBezTo>
                    <a:pt x="167" y="69"/>
                    <a:pt x="207" y="109"/>
                    <a:pt x="207" y="158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" name="Freeform 142"/>
            <p:cNvSpPr>
              <a:spLocks/>
            </p:cNvSpPr>
            <p:nvPr/>
          </p:nvSpPr>
          <p:spPr bwMode="auto">
            <a:xfrm>
              <a:off x="5711825" y="10598151"/>
              <a:ext cx="236537" cy="71438"/>
            </a:xfrm>
            <a:custGeom>
              <a:avLst/>
              <a:gdLst>
                <a:gd name="T0" fmla="*/ 12 w 77"/>
                <a:gd name="T1" fmla="*/ 0 h 23"/>
                <a:gd name="T2" fmla="*/ 12 w 77"/>
                <a:gd name="T3" fmla="*/ 0 h 23"/>
                <a:gd name="T4" fmla="*/ 0 w 77"/>
                <a:gd name="T5" fmla="*/ 11 h 23"/>
                <a:gd name="T6" fmla="*/ 12 w 77"/>
                <a:gd name="T7" fmla="*/ 23 h 23"/>
                <a:gd name="T8" fmla="*/ 74 w 77"/>
                <a:gd name="T9" fmla="*/ 23 h 23"/>
                <a:gd name="T10" fmla="*/ 77 w 77"/>
                <a:gd name="T11" fmla="*/ 22 h 23"/>
                <a:gd name="T12" fmla="*/ 70 w 77"/>
                <a:gd name="T13" fmla="*/ 0 h 23"/>
                <a:gd name="T14" fmla="*/ 12 w 77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23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2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5" y="23"/>
                    <a:pt x="76" y="23"/>
                    <a:pt x="77" y="22"/>
                  </a:cubicBezTo>
                  <a:cubicBezTo>
                    <a:pt x="74" y="15"/>
                    <a:pt x="72" y="8"/>
                    <a:pt x="70" y="0"/>
                  </a:cubicBezTo>
                  <a:lnTo>
                    <a:pt x="12" y="0"/>
                  </a:ln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8" name="Freeform 143"/>
            <p:cNvSpPr>
              <a:spLocks/>
            </p:cNvSpPr>
            <p:nvPr/>
          </p:nvSpPr>
          <p:spPr bwMode="auto">
            <a:xfrm>
              <a:off x="5603875" y="10336213"/>
              <a:ext cx="344487" cy="71438"/>
            </a:xfrm>
            <a:custGeom>
              <a:avLst/>
              <a:gdLst>
                <a:gd name="T0" fmla="*/ 11 w 112"/>
                <a:gd name="T1" fmla="*/ 23 h 23"/>
                <a:gd name="T2" fmla="*/ 105 w 112"/>
                <a:gd name="T3" fmla="*/ 23 h 23"/>
                <a:gd name="T4" fmla="*/ 112 w 112"/>
                <a:gd name="T5" fmla="*/ 1 h 23"/>
                <a:gd name="T6" fmla="*/ 109 w 112"/>
                <a:gd name="T7" fmla="*/ 0 h 23"/>
                <a:gd name="T8" fmla="*/ 11 w 112"/>
                <a:gd name="T9" fmla="*/ 0 h 23"/>
                <a:gd name="T10" fmla="*/ 0 w 112"/>
                <a:gd name="T11" fmla="*/ 12 h 23"/>
                <a:gd name="T12" fmla="*/ 11 w 112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23">
                  <a:moveTo>
                    <a:pt x="11" y="23"/>
                  </a:moveTo>
                  <a:cubicBezTo>
                    <a:pt x="105" y="23"/>
                    <a:pt x="105" y="23"/>
                    <a:pt x="105" y="23"/>
                  </a:cubicBezTo>
                  <a:cubicBezTo>
                    <a:pt x="107" y="16"/>
                    <a:pt x="109" y="8"/>
                    <a:pt x="112" y="1"/>
                  </a:cubicBezTo>
                  <a:cubicBezTo>
                    <a:pt x="111" y="1"/>
                    <a:pt x="110" y="0"/>
                    <a:pt x="10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8"/>
                    <a:pt x="5" y="23"/>
                    <a:pt x="11" y="23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9" name="Freeform 144"/>
            <p:cNvSpPr>
              <a:spLocks/>
            </p:cNvSpPr>
            <p:nvPr/>
          </p:nvSpPr>
          <p:spPr bwMode="auto">
            <a:xfrm>
              <a:off x="5653088" y="10469563"/>
              <a:ext cx="263525" cy="66675"/>
            </a:xfrm>
            <a:custGeom>
              <a:avLst/>
              <a:gdLst>
                <a:gd name="T0" fmla="*/ 86 w 86"/>
                <a:gd name="T1" fmla="*/ 11 h 22"/>
                <a:gd name="T2" fmla="*/ 86 w 86"/>
                <a:gd name="T3" fmla="*/ 0 h 22"/>
                <a:gd name="T4" fmla="*/ 11 w 86"/>
                <a:gd name="T5" fmla="*/ 0 h 22"/>
                <a:gd name="T6" fmla="*/ 0 w 86"/>
                <a:gd name="T7" fmla="*/ 11 h 22"/>
                <a:gd name="T8" fmla="*/ 11 w 86"/>
                <a:gd name="T9" fmla="*/ 22 h 22"/>
                <a:gd name="T10" fmla="*/ 86 w 86"/>
                <a:gd name="T11" fmla="*/ 22 h 22"/>
                <a:gd name="T12" fmla="*/ 86 w 86"/>
                <a:gd name="T13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22">
                  <a:moveTo>
                    <a:pt x="86" y="11"/>
                  </a:moveTo>
                  <a:cubicBezTo>
                    <a:pt x="86" y="7"/>
                    <a:pt x="86" y="3"/>
                    <a:pt x="86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6" y="19"/>
                    <a:pt x="86" y="15"/>
                    <a:pt x="86" y="11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0" name="Freeform 145"/>
            <p:cNvSpPr>
              <a:spLocks noEditPoints="1"/>
            </p:cNvSpPr>
            <p:nvPr/>
          </p:nvSpPr>
          <p:spPr bwMode="auto">
            <a:xfrm>
              <a:off x="6280150" y="10388601"/>
              <a:ext cx="239712" cy="176213"/>
            </a:xfrm>
            <a:custGeom>
              <a:avLst/>
              <a:gdLst>
                <a:gd name="T0" fmla="*/ 29 w 78"/>
                <a:gd name="T1" fmla="*/ 52 h 57"/>
                <a:gd name="T2" fmla="*/ 38 w 78"/>
                <a:gd name="T3" fmla="*/ 39 h 57"/>
                <a:gd name="T4" fmla="*/ 74 w 78"/>
                <a:gd name="T5" fmla="*/ 13 h 57"/>
                <a:gd name="T6" fmla="*/ 76 w 78"/>
                <a:gd name="T7" fmla="*/ 4 h 57"/>
                <a:gd name="T8" fmla="*/ 67 w 78"/>
                <a:gd name="T9" fmla="*/ 1 h 57"/>
                <a:gd name="T10" fmla="*/ 27 w 78"/>
                <a:gd name="T11" fmla="*/ 21 h 57"/>
                <a:gd name="T12" fmla="*/ 12 w 78"/>
                <a:gd name="T13" fmla="*/ 22 h 57"/>
                <a:gd name="T14" fmla="*/ 5 w 78"/>
                <a:gd name="T15" fmla="*/ 46 h 57"/>
                <a:gd name="T16" fmla="*/ 29 w 78"/>
                <a:gd name="T17" fmla="*/ 52 h 57"/>
                <a:gd name="T18" fmla="*/ 13 w 78"/>
                <a:gd name="T19" fmla="*/ 35 h 57"/>
                <a:gd name="T20" fmla="*/ 22 w 78"/>
                <a:gd name="T21" fmla="*/ 30 h 57"/>
                <a:gd name="T22" fmla="*/ 28 w 78"/>
                <a:gd name="T23" fmla="*/ 39 h 57"/>
                <a:gd name="T24" fmla="*/ 19 w 78"/>
                <a:gd name="T25" fmla="*/ 44 h 57"/>
                <a:gd name="T26" fmla="*/ 13 w 78"/>
                <a:gd name="T27" fmla="*/ 3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" h="57">
                  <a:moveTo>
                    <a:pt x="29" y="52"/>
                  </a:moveTo>
                  <a:cubicBezTo>
                    <a:pt x="34" y="49"/>
                    <a:pt x="37" y="44"/>
                    <a:pt x="38" y="39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77" y="11"/>
                    <a:pt x="78" y="7"/>
                    <a:pt x="76" y="4"/>
                  </a:cubicBezTo>
                  <a:cubicBezTo>
                    <a:pt x="74" y="1"/>
                    <a:pt x="70" y="0"/>
                    <a:pt x="67" y="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2" y="19"/>
                    <a:pt x="16" y="19"/>
                    <a:pt x="12" y="22"/>
                  </a:cubicBezTo>
                  <a:cubicBezTo>
                    <a:pt x="3" y="27"/>
                    <a:pt x="0" y="38"/>
                    <a:pt x="5" y="46"/>
                  </a:cubicBezTo>
                  <a:cubicBezTo>
                    <a:pt x="10" y="54"/>
                    <a:pt x="21" y="57"/>
                    <a:pt x="29" y="52"/>
                  </a:cubicBezTo>
                  <a:close/>
                  <a:moveTo>
                    <a:pt x="13" y="35"/>
                  </a:moveTo>
                  <a:cubicBezTo>
                    <a:pt x="14" y="31"/>
                    <a:pt x="18" y="29"/>
                    <a:pt x="22" y="30"/>
                  </a:cubicBezTo>
                  <a:cubicBezTo>
                    <a:pt x="27" y="31"/>
                    <a:pt x="29" y="35"/>
                    <a:pt x="28" y="39"/>
                  </a:cubicBezTo>
                  <a:cubicBezTo>
                    <a:pt x="27" y="43"/>
                    <a:pt x="23" y="45"/>
                    <a:pt x="19" y="44"/>
                  </a:cubicBezTo>
                  <a:cubicBezTo>
                    <a:pt x="15" y="43"/>
                    <a:pt x="12" y="39"/>
                    <a:pt x="13" y="35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1" name="Freeform 146"/>
            <p:cNvSpPr>
              <a:spLocks/>
            </p:cNvSpPr>
            <p:nvPr/>
          </p:nvSpPr>
          <p:spPr bwMode="auto">
            <a:xfrm>
              <a:off x="6405563" y="10325101"/>
              <a:ext cx="49212" cy="49213"/>
            </a:xfrm>
            <a:custGeom>
              <a:avLst/>
              <a:gdLst>
                <a:gd name="T0" fmla="*/ 5 w 16"/>
                <a:gd name="T1" fmla="*/ 14 h 16"/>
                <a:gd name="T2" fmla="*/ 14 w 16"/>
                <a:gd name="T3" fmla="*/ 11 h 16"/>
                <a:gd name="T4" fmla="*/ 12 w 16"/>
                <a:gd name="T5" fmla="*/ 2 h 16"/>
                <a:gd name="T6" fmla="*/ 2 w 16"/>
                <a:gd name="T7" fmla="*/ 4 h 16"/>
                <a:gd name="T8" fmla="*/ 2 w 16"/>
                <a:gd name="T9" fmla="*/ 11 h 16"/>
                <a:gd name="T10" fmla="*/ 5 w 16"/>
                <a:gd name="T1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6">
                  <a:moveTo>
                    <a:pt x="5" y="14"/>
                  </a:moveTo>
                  <a:cubicBezTo>
                    <a:pt x="8" y="16"/>
                    <a:pt x="12" y="15"/>
                    <a:pt x="14" y="11"/>
                  </a:cubicBezTo>
                  <a:cubicBezTo>
                    <a:pt x="16" y="8"/>
                    <a:pt x="15" y="3"/>
                    <a:pt x="12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9"/>
                    <a:pt x="2" y="11"/>
                  </a:cubicBezTo>
                  <a:cubicBezTo>
                    <a:pt x="3" y="12"/>
                    <a:pt x="3" y="13"/>
                    <a:pt x="5" y="14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2" name="Freeform 147"/>
            <p:cNvSpPr>
              <a:spLocks/>
            </p:cNvSpPr>
            <p:nvPr/>
          </p:nvSpPr>
          <p:spPr bwMode="auto">
            <a:xfrm>
              <a:off x="6319838" y="10302876"/>
              <a:ext cx="42862" cy="42863"/>
            </a:xfrm>
            <a:custGeom>
              <a:avLst/>
              <a:gdLst>
                <a:gd name="T0" fmla="*/ 7 w 14"/>
                <a:gd name="T1" fmla="*/ 14 h 14"/>
                <a:gd name="T2" fmla="*/ 14 w 14"/>
                <a:gd name="T3" fmla="*/ 7 h 14"/>
                <a:gd name="T4" fmla="*/ 7 w 14"/>
                <a:gd name="T5" fmla="*/ 0 h 14"/>
                <a:gd name="T6" fmla="*/ 0 w 14"/>
                <a:gd name="T7" fmla="*/ 7 h 14"/>
                <a:gd name="T8" fmla="*/ 1 w 14"/>
                <a:gd name="T9" fmla="*/ 11 h 14"/>
                <a:gd name="T10" fmla="*/ 7 w 14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4">
                  <a:moveTo>
                    <a:pt x="7" y="14"/>
                  </a:move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"/>
                    <a:pt x="0" y="10"/>
                    <a:pt x="1" y="11"/>
                  </a:cubicBezTo>
                  <a:cubicBezTo>
                    <a:pt x="2" y="13"/>
                    <a:pt x="5" y="14"/>
                    <a:pt x="7" y="14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3" name="Freeform 148"/>
            <p:cNvSpPr>
              <a:spLocks/>
            </p:cNvSpPr>
            <p:nvPr/>
          </p:nvSpPr>
          <p:spPr bwMode="auto">
            <a:xfrm>
              <a:off x="6323013" y="10660063"/>
              <a:ext cx="42862" cy="42863"/>
            </a:xfrm>
            <a:custGeom>
              <a:avLst/>
              <a:gdLst>
                <a:gd name="T0" fmla="*/ 7 w 14"/>
                <a:gd name="T1" fmla="*/ 0 h 14"/>
                <a:gd name="T2" fmla="*/ 0 w 14"/>
                <a:gd name="T3" fmla="*/ 7 h 14"/>
                <a:gd name="T4" fmla="*/ 1 w 14"/>
                <a:gd name="T5" fmla="*/ 11 h 14"/>
                <a:gd name="T6" fmla="*/ 7 w 14"/>
                <a:gd name="T7" fmla="*/ 14 h 14"/>
                <a:gd name="T8" fmla="*/ 14 w 14"/>
                <a:gd name="T9" fmla="*/ 7 h 14"/>
                <a:gd name="T10" fmla="*/ 7 w 14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8"/>
                    <a:pt x="0" y="10"/>
                    <a:pt x="1" y="11"/>
                  </a:cubicBezTo>
                  <a:cubicBezTo>
                    <a:pt x="2" y="13"/>
                    <a:pt x="5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4" name="Freeform 149"/>
            <p:cNvSpPr>
              <a:spLocks/>
            </p:cNvSpPr>
            <p:nvPr/>
          </p:nvSpPr>
          <p:spPr bwMode="auto">
            <a:xfrm>
              <a:off x="6408738" y="10631488"/>
              <a:ext cx="49212" cy="49213"/>
            </a:xfrm>
            <a:custGeom>
              <a:avLst/>
              <a:gdLst>
                <a:gd name="T0" fmla="*/ 4 w 16"/>
                <a:gd name="T1" fmla="*/ 2 h 16"/>
                <a:gd name="T2" fmla="*/ 2 w 16"/>
                <a:gd name="T3" fmla="*/ 12 h 16"/>
                <a:gd name="T4" fmla="*/ 12 w 16"/>
                <a:gd name="T5" fmla="*/ 14 h 16"/>
                <a:gd name="T6" fmla="*/ 14 w 16"/>
                <a:gd name="T7" fmla="*/ 4 h 16"/>
                <a:gd name="T8" fmla="*/ 4 w 16"/>
                <a:gd name="T9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4" y="2"/>
                  </a:moveTo>
                  <a:cubicBezTo>
                    <a:pt x="1" y="4"/>
                    <a:pt x="0" y="8"/>
                    <a:pt x="2" y="12"/>
                  </a:cubicBezTo>
                  <a:cubicBezTo>
                    <a:pt x="4" y="15"/>
                    <a:pt x="8" y="16"/>
                    <a:pt x="12" y="14"/>
                  </a:cubicBezTo>
                  <a:cubicBezTo>
                    <a:pt x="15" y="12"/>
                    <a:pt x="16" y="8"/>
                    <a:pt x="14" y="4"/>
                  </a:cubicBezTo>
                  <a:cubicBezTo>
                    <a:pt x="12" y="1"/>
                    <a:pt x="8" y="0"/>
                    <a:pt x="4" y="2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5" name="Freeform 150"/>
            <p:cNvSpPr>
              <a:spLocks/>
            </p:cNvSpPr>
            <p:nvPr/>
          </p:nvSpPr>
          <p:spPr bwMode="auto">
            <a:xfrm>
              <a:off x="6473825" y="10564813"/>
              <a:ext cx="49212" cy="52388"/>
            </a:xfrm>
            <a:custGeom>
              <a:avLst/>
              <a:gdLst>
                <a:gd name="T0" fmla="*/ 12 w 16"/>
                <a:gd name="T1" fmla="*/ 2 h 17"/>
                <a:gd name="T2" fmla="*/ 2 w 16"/>
                <a:gd name="T3" fmla="*/ 5 h 17"/>
                <a:gd name="T4" fmla="*/ 2 w 16"/>
                <a:gd name="T5" fmla="*/ 12 h 17"/>
                <a:gd name="T6" fmla="*/ 4 w 16"/>
                <a:gd name="T7" fmla="*/ 15 h 17"/>
                <a:gd name="T8" fmla="*/ 14 w 16"/>
                <a:gd name="T9" fmla="*/ 12 h 17"/>
                <a:gd name="T10" fmla="*/ 12 w 16"/>
                <a:gd name="T11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7">
                  <a:moveTo>
                    <a:pt x="12" y="2"/>
                  </a:moveTo>
                  <a:cubicBezTo>
                    <a:pt x="8" y="0"/>
                    <a:pt x="4" y="2"/>
                    <a:pt x="2" y="5"/>
                  </a:cubicBezTo>
                  <a:cubicBezTo>
                    <a:pt x="0" y="7"/>
                    <a:pt x="1" y="10"/>
                    <a:pt x="2" y="12"/>
                  </a:cubicBezTo>
                  <a:cubicBezTo>
                    <a:pt x="2" y="13"/>
                    <a:pt x="3" y="14"/>
                    <a:pt x="4" y="15"/>
                  </a:cubicBezTo>
                  <a:cubicBezTo>
                    <a:pt x="8" y="17"/>
                    <a:pt x="12" y="16"/>
                    <a:pt x="14" y="12"/>
                  </a:cubicBezTo>
                  <a:cubicBezTo>
                    <a:pt x="16" y="9"/>
                    <a:pt x="15" y="4"/>
                    <a:pt x="12" y="2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6" name="Freeform 151"/>
            <p:cNvSpPr>
              <a:spLocks/>
            </p:cNvSpPr>
            <p:nvPr/>
          </p:nvSpPr>
          <p:spPr bwMode="auto">
            <a:xfrm>
              <a:off x="6145213" y="10483851"/>
              <a:ext cx="42862" cy="44450"/>
            </a:xfrm>
            <a:custGeom>
              <a:avLst/>
              <a:gdLst>
                <a:gd name="T0" fmla="*/ 0 w 14"/>
                <a:gd name="T1" fmla="*/ 7 h 14"/>
                <a:gd name="T2" fmla="*/ 0 w 14"/>
                <a:gd name="T3" fmla="*/ 10 h 14"/>
                <a:gd name="T4" fmla="*/ 7 w 14"/>
                <a:gd name="T5" fmla="*/ 14 h 14"/>
                <a:gd name="T6" fmla="*/ 14 w 14"/>
                <a:gd name="T7" fmla="*/ 7 h 14"/>
                <a:gd name="T8" fmla="*/ 7 w 14"/>
                <a:gd name="T9" fmla="*/ 0 h 14"/>
                <a:gd name="T10" fmla="*/ 0 w 14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4">
                  <a:moveTo>
                    <a:pt x="0" y="7"/>
                  </a:moveTo>
                  <a:cubicBezTo>
                    <a:pt x="0" y="8"/>
                    <a:pt x="0" y="9"/>
                    <a:pt x="0" y="10"/>
                  </a:cubicBezTo>
                  <a:cubicBezTo>
                    <a:pt x="2" y="12"/>
                    <a:pt x="4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7" name="Freeform 152"/>
            <p:cNvSpPr>
              <a:spLocks/>
            </p:cNvSpPr>
            <p:nvPr/>
          </p:nvSpPr>
          <p:spPr bwMode="auto">
            <a:xfrm>
              <a:off x="6165850" y="10567988"/>
              <a:ext cx="49212" cy="52388"/>
            </a:xfrm>
            <a:custGeom>
              <a:avLst/>
              <a:gdLst>
                <a:gd name="T0" fmla="*/ 4 w 16"/>
                <a:gd name="T1" fmla="*/ 2 h 17"/>
                <a:gd name="T2" fmla="*/ 2 w 16"/>
                <a:gd name="T3" fmla="*/ 12 h 17"/>
                <a:gd name="T4" fmla="*/ 12 w 16"/>
                <a:gd name="T5" fmla="*/ 15 h 17"/>
                <a:gd name="T6" fmla="*/ 14 w 16"/>
                <a:gd name="T7" fmla="*/ 5 h 17"/>
                <a:gd name="T8" fmla="*/ 4 w 16"/>
                <a:gd name="T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4" y="2"/>
                  </a:moveTo>
                  <a:cubicBezTo>
                    <a:pt x="1" y="4"/>
                    <a:pt x="0" y="9"/>
                    <a:pt x="2" y="12"/>
                  </a:cubicBezTo>
                  <a:cubicBezTo>
                    <a:pt x="4" y="16"/>
                    <a:pt x="8" y="17"/>
                    <a:pt x="12" y="15"/>
                  </a:cubicBezTo>
                  <a:cubicBezTo>
                    <a:pt x="15" y="13"/>
                    <a:pt x="16" y="8"/>
                    <a:pt x="14" y="5"/>
                  </a:cubicBezTo>
                  <a:cubicBezTo>
                    <a:pt x="12" y="1"/>
                    <a:pt x="8" y="0"/>
                    <a:pt x="4" y="2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8" name="Freeform 153"/>
            <p:cNvSpPr>
              <a:spLocks/>
            </p:cNvSpPr>
            <p:nvPr/>
          </p:nvSpPr>
          <p:spPr bwMode="auto">
            <a:xfrm>
              <a:off x="6497638" y="10479088"/>
              <a:ext cx="46037" cy="46038"/>
            </a:xfrm>
            <a:custGeom>
              <a:avLst/>
              <a:gdLst>
                <a:gd name="T0" fmla="*/ 0 w 15"/>
                <a:gd name="T1" fmla="*/ 8 h 15"/>
                <a:gd name="T2" fmla="*/ 1 w 15"/>
                <a:gd name="T3" fmla="*/ 11 h 15"/>
                <a:gd name="T4" fmla="*/ 8 w 15"/>
                <a:gd name="T5" fmla="*/ 15 h 15"/>
                <a:gd name="T6" fmla="*/ 15 w 15"/>
                <a:gd name="T7" fmla="*/ 8 h 15"/>
                <a:gd name="T8" fmla="*/ 8 w 15"/>
                <a:gd name="T9" fmla="*/ 0 h 15"/>
                <a:gd name="T10" fmla="*/ 0 w 15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5">
                  <a:moveTo>
                    <a:pt x="0" y="8"/>
                  </a:moveTo>
                  <a:cubicBezTo>
                    <a:pt x="0" y="9"/>
                    <a:pt x="1" y="10"/>
                    <a:pt x="1" y="11"/>
                  </a:cubicBezTo>
                  <a:cubicBezTo>
                    <a:pt x="3" y="13"/>
                    <a:pt x="5" y="15"/>
                    <a:pt x="8" y="15"/>
                  </a:cubicBezTo>
                  <a:cubicBezTo>
                    <a:pt x="12" y="15"/>
                    <a:pt x="15" y="11"/>
                    <a:pt x="15" y="8"/>
                  </a:cubicBezTo>
                  <a:cubicBezTo>
                    <a:pt x="15" y="4"/>
                    <a:pt x="11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9" name="Freeform 154"/>
            <p:cNvSpPr>
              <a:spLocks/>
            </p:cNvSpPr>
            <p:nvPr/>
          </p:nvSpPr>
          <p:spPr bwMode="auto">
            <a:xfrm>
              <a:off x="6165850" y="10391776"/>
              <a:ext cx="46037" cy="49213"/>
            </a:xfrm>
            <a:custGeom>
              <a:avLst/>
              <a:gdLst>
                <a:gd name="T0" fmla="*/ 4 w 15"/>
                <a:gd name="T1" fmla="*/ 14 h 16"/>
                <a:gd name="T2" fmla="*/ 13 w 15"/>
                <a:gd name="T3" fmla="*/ 11 h 16"/>
                <a:gd name="T4" fmla="*/ 11 w 15"/>
                <a:gd name="T5" fmla="*/ 1 h 16"/>
                <a:gd name="T6" fmla="*/ 1 w 15"/>
                <a:gd name="T7" fmla="*/ 4 h 16"/>
                <a:gd name="T8" fmla="*/ 1 w 15"/>
                <a:gd name="T9" fmla="*/ 11 h 16"/>
                <a:gd name="T10" fmla="*/ 4 w 15"/>
                <a:gd name="T1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6">
                  <a:moveTo>
                    <a:pt x="4" y="14"/>
                  </a:moveTo>
                  <a:cubicBezTo>
                    <a:pt x="7" y="16"/>
                    <a:pt x="12" y="15"/>
                    <a:pt x="13" y="11"/>
                  </a:cubicBezTo>
                  <a:cubicBezTo>
                    <a:pt x="15" y="8"/>
                    <a:pt x="14" y="3"/>
                    <a:pt x="11" y="1"/>
                  </a:cubicBezTo>
                  <a:cubicBezTo>
                    <a:pt x="7" y="0"/>
                    <a:pt x="3" y="1"/>
                    <a:pt x="1" y="4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2" y="12"/>
                    <a:pt x="2" y="13"/>
                    <a:pt x="4" y="14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0" name="Freeform 155"/>
            <p:cNvSpPr>
              <a:spLocks/>
            </p:cNvSpPr>
            <p:nvPr/>
          </p:nvSpPr>
          <p:spPr bwMode="auto">
            <a:xfrm>
              <a:off x="6227763" y="10325101"/>
              <a:ext cx="49212" cy="52388"/>
            </a:xfrm>
            <a:custGeom>
              <a:avLst/>
              <a:gdLst>
                <a:gd name="T0" fmla="*/ 12 w 16"/>
                <a:gd name="T1" fmla="*/ 15 h 17"/>
                <a:gd name="T2" fmla="*/ 12 w 16"/>
                <a:gd name="T3" fmla="*/ 14 h 17"/>
                <a:gd name="T4" fmla="*/ 12 w 16"/>
                <a:gd name="T5" fmla="*/ 14 h 17"/>
                <a:gd name="T6" fmla="*/ 12 w 16"/>
                <a:gd name="T7" fmla="*/ 14 h 17"/>
                <a:gd name="T8" fmla="*/ 14 w 16"/>
                <a:gd name="T9" fmla="*/ 5 h 17"/>
                <a:gd name="T10" fmla="*/ 5 w 16"/>
                <a:gd name="T11" fmla="*/ 2 h 17"/>
                <a:gd name="T12" fmla="*/ 5 w 16"/>
                <a:gd name="T13" fmla="*/ 2 h 17"/>
                <a:gd name="T14" fmla="*/ 4 w 16"/>
                <a:gd name="T15" fmla="*/ 2 h 17"/>
                <a:gd name="T16" fmla="*/ 2 w 16"/>
                <a:gd name="T17" fmla="*/ 12 h 17"/>
                <a:gd name="T18" fmla="*/ 12 w 16"/>
                <a:gd name="T19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7">
                  <a:moveTo>
                    <a:pt x="12" y="15"/>
                  </a:move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12"/>
                    <a:pt x="16" y="8"/>
                    <a:pt x="14" y="5"/>
                  </a:cubicBezTo>
                  <a:cubicBezTo>
                    <a:pt x="12" y="1"/>
                    <a:pt x="8" y="0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" y="4"/>
                    <a:pt x="0" y="9"/>
                    <a:pt x="2" y="12"/>
                  </a:cubicBezTo>
                  <a:cubicBezTo>
                    <a:pt x="4" y="15"/>
                    <a:pt x="8" y="17"/>
                    <a:pt x="12" y="15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1" name="Freeform 156"/>
            <p:cNvSpPr>
              <a:spLocks/>
            </p:cNvSpPr>
            <p:nvPr/>
          </p:nvSpPr>
          <p:spPr bwMode="auto">
            <a:xfrm>
              <a:off x="6234113" y="10631488"/>
              <a:ext cx="46037" cy="52388"/>
            </a:xfrm>
            <a:custGeom>
              <a:avLst/>
              <a:gdLst>
                <a:gd name="T0" fmla="*/ 11 w 15"/>
                <a:gd name="T1" fmla="*/ 2 h 17"/>
                <a:gd name="T2" fmla="*/ 1 w 15"/>
                <a:gd name="T3" fmla="*/ 5 h 17"/>
                <a:gd name="T4" fmla="*/ 1 w 15"/>
                <a:gd name="T5" fmla="*/ 12 h 17"/>
                <a:gd name="T6" fmla="*/ 4 w 15"/>
                <a:gd name="T7" fmla="*/ 15 h 17"/>
                <a:gd name="T8" fmla="*/ 13 w 15"/>
                <a:gd name="T9" fmla="*/ 12 h 17"/>
                <a:gd name="T10" fmla="*/ 11 w 15"/>
                <a:gd name="T11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7">
                  <a:moveTo>
                    <a:pt x="11" y="2"/>
                  </a:moveTo>
                  <a:cubicBezTo>
                    <a:pt x="7" y="0"/>
                    <a:pt x="3" y="2"/>
                    <a:pt x="1" y="5"/>
                  </a:cubicBezTo>
                  <a:cubicBezTo>
                    <a:pt x="0" y="7"/>
                    <a:pt x="0" y="10"/>
                    <a:pt x="1" y="12"/>
                  </a:cubicBezTo>
                  <a:cubicBezTo>
                    <a:pt x="2" y="13"/>
                    <a:pt x="3" y="14"/>
                    <a:pt x="4" y="15"/>
                  </a:cubicBezTo>
                  <a:cubicBezTo>
                    <a:pt x="7" y="17"/>
                    <a:pt x="12" y="16"/>
                    <a:pt x="13" y="12"/>
                  </a:cubicBezTo>
                  <a:cubicBezTo>
                    <a:pt x="15" y="9"/>
                    <a:pt x="14" y="4"/>
                    <a:pt x="11" y="2"/>
                  </a:cubicBezTo>
                  <a:close/>
                </a:path>
              </a:pathLst>
            </a:custGeom>
            <a:noFill/>
            <a:ln w="38100">
              <a:solidFill>
                <a:srgbClr val="85CC18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684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5CC18"/>
      </a:accent1>
      <a:accent2>
        <a:srgbClr val="00B050"/>
      </a:accent2>
      <a:accent3>
        <a:srgbClr val="757070"/>
      </a:accent3>
      <a:accent4>
        <a:srgbClr val="AEABAB"/>
      </a:accent4>
      <a:accent5>
        <a:srgbClr val="D0CECE"/>
      </a:accent5>
      <a:accent6>
        <a:srgbClr val="D8D8D8"/>
      </a:accent6>
      <a:hlink>
        <a:srgbClr val="7F7F7F"/>
      </a:hlink>
      <a:folHlink>
        <a:srgbClr val="538135"/>
      </a:folHlink>
    </a:clrScheme>
    <a:fontScheme name="Custom 6">
      <a:majorFont>
        <a:latin typeface="Nunito Sans Bold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18249</TotalTime>
  <Words>1137</Words>
  <Application>Microsoft Office PowerPoint</Application>
  <PresentationFormat>Widescreen</PresentationFormat>
  <Paragraphs>237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Century Gothic</vt:lpstr>
      <vt:lpstr>Garamond</vt:lpstr>
      <vt:lpstr>Gill Sans MT</vt:lpstr>
      <vt:lpstr>Nunito Sans Bold</vt:lpstr>
      <vt:lpstr>Tw Cen MT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 Months - VP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Digitization</vt:lpstr>
      <vt:lpstr>PowerPoint Presentation</vt:lpstr>
      <vt:lpstr>Data Analysis</vt:lpstr>
      <vt:lpstr>Data Analysis – con…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staffs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Ahmed</dc:creator>
  <cp:lastModifiedBy>Windows User</cp:lastModifiedBy>
  <cp:revision>363</cp:revision>
  <dcterms:created xsi:type="dcterms:W3CDTF">2017-10-30T13:02:30Z</dcterms:created>
  <dcterms:modified xsi:type="dcterms:W3CDTF">2021-04-09T05:52:02Z</dcterms:modified>
</cp:coreProperties>
</file>